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0" r:id="rId1"/>
    <p:sldMasterId id="2147483666" r:id="rId2"/>
    <p:sldMasterId id="2147483678" r:id="rId3"/>
  </p:sldMasterIdLst>
  <p:notesMasterIdLst>
    <p:notesMasterId r:id="rId44"/>
  </p:notesMasterIdLst>
  <p:sldIdLst>
    <p:sldId id="262" r:id="rId4"/>
    <p:sldId id="264" r:id="rId5"/>
    <p:sldId id="279" r:id="rId6"/>
    <p:sldId id="266" r:id="rId7"/>
    <p:sldId id="283" r:id="rId8"/>
    <p:sldId id="284" r:id="rId9"/>
    <p:sldId id="267" r:id="rId10"/>
    <p:sldId id="265" r:id="rId11"/>
    <p:sldId id="285" r:id="rId12"/>
    <p:sldId id="271" r:id="rId13"/>
    <p:sldId id="272" r:id="rId14"/>
    <p:sldId id="268" r:id="rId15"/>
    <p:sldId id="277" r:id="rId16"/>
    <p:sldId id="278" r:id="rId17"/>
    <p:sldId id="269" r:id="rId18"/>
    <p:sldId id="270" r:id="rId19"/>
    <p:sldId id="273" r:id="rId20"/>
    <p:sldId id="274" r:id="rId21"/>
    <p:sldId id="275" r:id="rId22"/>
    <p:sldId id="276" r:id="rId23"/>
    <p:sldId id="280" r:id="rId24"/>
    <p:sldId id="302" r:id="rId25"/>
    <p:sldId id="281" r:id="rId26"/>
    <p:sldId id="286" r:id="rId27"/>
    <p:sldId id="287" r:id="rId28"/>
    <p:sldId id="288" r:id="rId29"/>
    <p:sldId id="289" r:id="rId30"/>
    <p:sldId id="290" r:id="rId31"/>
    <p:sldId id="291" r:id="rId32"/>
    <p:sldId id="292" r:id="rId33"/>
    <p:sldId id="303" r:id="rId34"/>
    <p:sldId id="293" r:id="rId35"/>
    <p:sldId id="297" r:id="rId36"/>
    <p:sldId id="298" r:id="rId37"/>
    <p:sldId id="299" r:id="rId38"/>
    <p:sldId id="300" r:id="rId39"/>
    <p:sldId id="294" r:id="rId40"/>
    <p:sldId id="295" r:id="rId41"/>
    <p:sldId id="301" r:id="rId42"/>
    <p:sldId id="296" r:id="rId43"/>
  </p:sldIdLst>
  <p:sldSz cx="12192000" cy="6858000"/>
  <p:notesSz cx="6858000" cy="9144000"/>
  <p:embeddedFontLst>
    <p:embeddedFont>
      <p:font typeface="Cambria Math" panose="02040503050406030204" pitchFamily="18" charset="0"/>
      <p:regular r:id="rId45"/>
    </p:embeddedFont>
    <p:embeddedFont>
      <p:font typeface="Century Gothic" panose="020B0502020202020204" pitchFamily="34" charset="0"/>
      <p:regular r:id="rId46"/>
      <p:bold r:id="rId47"/>
      <p:italic r:id="rId48"/>
      <p:boldItalic r:id="rId49"/>
    </p:embeddedFont>
    <p:embeddedFont>
      <p:font typeface="Work Sans" pitchFamily="2" charset="77"/>
      <p:regular r:id="rId50"/>
      <p:italic r:id="rId51"/>
    </p:embeddedFont>
    <p:embeddedFont>
      <p:font typeface="Work Sans Medium" pitchFamily="2" charset="77"/>
      <p:regular r:id="rId52"/>
      <p:italic r:id="rId53"/>
    </p:embeddedFont>
    <p:embeddedFont>
      <p:font typeface="Work Sans SemiBold" pitchFamily="2" charset="77"/>
      <p:regular r:id="rId54"/>
      <p:bold r:id="rId55"/>
      <p:italic r:id="rId56"/>
      <p:boldItalic r:id="rId57"/>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344" userDrawn="1">
          <p15:clr>
            <a:srgbClr val="A4A3A4"/>
          </p15:clr>
        </p15:guide>
        <p15:guide id="4" pos="597" userDrawn="1">
          <p15:clr>
            <a:srgbClr val="A4A3A4"/>
          </p15:clr>
        </p15:guide>
        <p15:guide id="5" pos="3273" userDrawn="1">
          <p15:clr>
            <a:srgbClr val="A4A3A4"/>
          </p15:clr>
        </p15:guide>
        <p15:guide id="6" pos="3500" userDrawn="1">
          <p15:clr>
            <a:srgbClr val="A4A3A4"/>
          </p15:clr>
        </p15:guide>
        <p15:guide id="7" pos="6153" userDrawn="1">
          <p15:clr>
            <a:srgbClr val="A4A3A4"/>
          </p15:clr>
        </p15:guide>
        <p15:guide id="8" orient="horz" pos="10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80"/>
    <p:restoredTop sz="96327"/>
  </p:normalViewPr>
  <p:slideViewPr>
    <p:cSldViewPr snapToGrid="0" showGuides="1">
      <p:cViewPr>
        <p:scale>
          <a:sx n="87" d="100"/>
          <a:sy n="87" d="100"/>
        </p:scale>
        <p:origin x="1304" y="888"/>
      </p:cViewPr>
      <p:guideLst>
        <p:guide orient="horz" pos="2160"/>
        <p:guide pos="3840"/>
        <p:guide orient="horz" pos="1344"/>
        <p:guide pos="597"/>
        <p:guide pos="3273"/>
        <p:guide pos="3500"/>
        <p:guide pos="6153"/>
        <p:guide orient="horz" pos="102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67863-098D-7443-8C24-5FBC4AB783A3}" type="datetimeFigureOut">
              <a:t>1/30/25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31592-3C66-914C-8F2B-350F777116DA}" type="slidenum">
              <a:t>‹#›</a:t>
            </a:fld>
            <a:endParaRPr lang="en-GB"/>
          </a:p>
        </p:txBody>
      </p:sp>
    </p:spTree>
    <p:extLst>
      <p:ext uri="{BB962C8B-B14F-4D97-AF65-F5344CB8AC3E}">
        <p14:creationId xmlns:p14="http://schemas.microsoft.com/office/powerpoint/2010/main" val="356771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FAD31592-3C66-914C-8F2B-350F777116DA}" type="slidenum">
              <a:t>1</a:t>
            </a:fld>
            <a:endParaRPr lang="en-GB"/>
          </a:p>
        </p:txBody>
      </p:sp>
    </p:spTree>
    <p:extLst>
      <p:ext uri="{BB962C8B-B14F-4D97-AF65-F5344CB8AC3E}">
        <p14:creationId xmlns:p14="http://schemas.microsoft.com/office/powerpoint/2010/main" val="2944327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2345916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US" noProof="0"/>
              <a:t>Click icon to add picture</a:t>
            </a:r>
            <a:endParaRPr lang="en-GB" noProof="0"/>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292568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121572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paring your presentation">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73512C92-439E-A01A-D5DD-EECE63EE9B11}"/>
              </a:ext>
            </a:extLst>
          </p:cNvPr>
          <p:cNvSpPr txBox="1"/>
          <p:nvPr userDrawn="1"/>
        </p:nvSpPr>
        <p:spPr>
          <a:xfrm>
            <a:off x="947738" y="2544623"/>
            <a:ext cx="4559299"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The presentation is a visual aid and will be better if the written information is brief and punchy</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Use the presentation to illustrate your message – use figures, quotes, etc.</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Cues and bullet points are often useful</a:t>
            </a:r>
          </a:p>
        </p:txBody>
      </p:sp>
      <p:sp>
        <p:nvSpPr>
          <p:cNvPr id="7" name="textruta 6">
            <a:extLst>
              <a:ext uri="{FF2B5EF4-FFF2-40B4-BE49-F238E27FC236}">
                <a16:creationId xmlns:a16="http://schemas.microsoft.com/office/drawing/2014/main" id="{A3F9ED89-B1B8-9C3C-C691-E42F30F9DFE9}"/>
              </a:ext>
            </a:extLst>
          </p:cNvPr>
          <p:cNvSpPr txBox="1"/>
          <p:nvPr userDrawn="1"/>
        </p:nvSpPr>
        <p:spPr>
          <a:xfrm>
            <a:off x="6084515" y="2544623"/>
            <a:ext cx="4637273"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Choose images/photos carefully – the right picture reinforces the message, the wrong one spoils it</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If you can’t make a coherent slide, skip it – explain in your own words instead </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Keep the presentation short. Talk instead</a:t>
            </a:r>
          </a:p>
        </p:txBody>
      </p:sp>
      <p:sp>
        <p:nvSpPr>
          <p:cNvPr id="8" name="textruta 7">
            <a:extLst>
              <a:ext uri="{FF2B5EF4-FFF2-40B4-BE49-F238E27FC236}">
                <a16:creationId xmlns:a16="http://schemas.microsoft.com/office/drawing/2014/main" id="{FFB6DB86-71A6-8FB0-0835-66FC238AC4B9}"/>
              </a:ext>
            </a:extLst>
          </p:cNvPr>
          <p:cNvSpPr txBox="1"/>
          <p:nvPr userDrawn="1"/>
        </p:nvSpPr>
        <p:spPr>
          <a:xfrm>
            <a:off x="947738" y="1890199"/>
            <a:ext cx="4559299" cy="361637"/>
          </a:xfrm>
          <a:prstGeom prst="rect">
            <a:avLst/>
          </a:prstGeom>
          <a:noFill/>
        </p:spPr>
        <p:txBody>
          <a:bodyPr wrap="square" rtlCol="0">
            <a:spAutoFit/>
          </a:bodyPr>
          <a:lstStyle/>
          <a:p>
            <a:pPr lvl="0">
              <a:lnSpc>
                <a:spcPts val="2120"/>
              </a:lnSpc>
              <a:spcBef>
                <a:spcPts val="300"/>
              </a:spcBef>
            </a:pPr>
            <a:r>
              <a:rPr lang="en-GB" kern="100" noProof="0">
                <a:effectLst/>
                <a:latin typeface="Work Sans" pitchFamily="2" charset="77"/>
                <a:ea typeface="Calibri" panose="020F0502020204030204" pitchFamily="34" charset="0"/>
                <a:cs typeface="Times New Roman" panose="02020603050405020304" pitchFamily="18" charset="0"/>
              </a:rPr>
              <a:t>Bear in mind:</a:t>
            </a:r>
          </a:p>
        </p:txBody>
      </p:sp>
      <p:sp>
        <p:nvSpPr>
          <p:cNvPr id="9" name="textruta 8">
            <a:extLst>
              <a:ext uri="{FF2B5EF4-FFF2-40B4-BE49-F238E27FC236}">
                <a16:creationId xmlns:a16="http://schemas.microsoft.com/office/drawing/2014/main" id="{A24D50C7-2824-5A60-8126-6E551E176684}"/>
              </a:ext>
            </a:extLst>
          </p:cNvPr>
          <p:cNvSpPr txBox="1"/>
          <p:nvPr userDrawn="1"/>
        </p:nvSpPr>
        <p:spPr>
          <a:xfrm>
            <a:off x="947738" y="899447"/>
            <a:ext cx="7774921" cy="579646"/>
          </a:xfrm>
          <a:prstGeom prst="rect">
            <a:avLst/>
          </a:prstGeom>
          <a:noFill/>
        </p:spPr>
        <p:txBody>
          <a:bodyPr wrap="square" rtlCol="0">
            <a:spAutoFit/>
          </a:bodyPr>
          <a:lstStyle/>
          <a:p>
            <a:pPr lvl="0">
              <a:lnSpc>
                <a:spcPts val="3840"/>
              </a:lnSpc>
            </a:pPr>
            <a:r>
              <a:rPr lang="en-GB" sz="3200" kern="100" noProof="0">
                <a:effectLst/>
                <a:latin typeface="Work Sans" pitchFamily="2" charset="77"/>
                <a:ea typeface="Calibri" panose="020F0502020204030204" pitchFamily="34" charset="0"/>
                <a:cs typeface="Times New Roman" panose="02020603050405020304" pitchFamily="18" charset="0"/>
              </a:rPr>
              <a:t>Preparing your presentation</a:t>
            </a:r>
          </a:p>
        </p:txBody>
      </p:sp>
    </p:spTree>
    <p:extLst>
      <p:ext uri="{BB962C8B-B14F-4D97-AF65-F5344CB8AC3E}">
        <p14:creationId xmlns:p14="http://schemas.microsoft.com/office/powerpoint/2010/main" val="1345743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8EB50238-E622-CC4D-E865-CA7D7EF35C9E}"/>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46DB352F-69A9-1E92-AAD7-901A1A1F9054}"/>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2013/2016.</a:t>
            </a:r>
          </a:p>
        </p:txBody>
      </p:sp>
      <p:sp>
        <p:nvSpPr>
          <p:cNvPr id="8" name="textruta 7">
            <a:extLst>
              <a:ext uri="{FF2B5EF4-FFF2-40B4-BE49-F238E27FC236}">
                <a16:creationId xmlns:a16="http://schemas.microsoft.com/office/drawing/2014/main" id="{DA13882F-AF79-0DD9-0229-90F3341A13E5}"/>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4DBAB48A-0207-EBBB-5144-24A47388C7DA}"/>
              </a:ext>
            </a:extLst>
          </p:cNvPr>
          <p:cNvSpPr txBox="1"/>
          <p:nvPr userDrawn="1"/>
        </p:nvSpPr>
        <p:spPr>
          <a:xfrm>
            <a:off x="5549719" y="2600794"/>
            <a:ext cx="4234721" cy="3554819"/>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an object in the file.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Choosing the "Format" tab that appears on the right side of the ribbon.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"Selection Pane" in the "Arrange" group.</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one or more objects in the list.</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selection upward or downward, or clicking the "Up" button.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32D64C20-E0EC-50ED-8276-1342580DEAE9}"/>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E6A6CDBB-9355-D585-CAEB-E68FDC04C402}"/>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350348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0A51E754-9C7A-11C0-D983-A8276233FD20}"/>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9AB3E6E3-4894-429E-071D-F50345A149E8}"/>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365 or Office 2019.</a:t>
            </a:r>
          </a:p>
        </p:txBody>
      </p:sp>
      <p:sp>
        <p:nvSpPr>
          <p:cNvPr id="8" name="textruta 7">
            <a:extLst>
              <a:ext uri="{FF2B5EF4-FFF2-40B4-BE49-F238E27FC236}">
                <a16:creationId xmlns:a16="http://schemas.microsoft.com/office/drawing/2014/main" id="{37E57577-6FE9-C8F8-56EA-64EB95087ADD}"/>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784D433E-62E1-750A-6876-97EF3EB623C3}"/>
              </a:ext>
            </a:extLst>
          </p:cNvPr>
          <p:cNvSpPr txBox="1"/>
          <p:nvPr userDrawn="1"/>
        </p:nvSpPr>
        <p:spPr>
          <a:xfrm>
            <a:off x="5549719" y="2600794"/>
            <a:ext cx="4234721" cy="2708434"/>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On the </a:t>
            </a:r>
            <a:r>
              <a:rPr lang="en-GB" sz="1000" i="1" noProof="0">
                <a:latin typeface="Work Sans" pitchFamily="2" charset="77"/>
              </a:rPr>
              <a:t>Home</a:t>
            </a:r>
            <a:r>
              <a:rPr lang="en-GB" sz="1000" noProof="0">
                <a:latin typeface="Work Sans" pitchFamily="2" charset="77"/>
              </a:rPr>
              <a:t> tab, select </a:t>
            </a:r>
            <a:r>
              <a:rPr lang="en-GB" sz="1000" i="1" noProof="0">
                <a:latin typeface="Work Sans" pitchFamily="2" charset="77"/>
              </a:rPr>
              <a:t>Arrange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From the </a:t>
            </a:r>
            <a:r>
              <a:rPr lang="en-GB" sz="1000" i="1" noProof="0">
                <a:latin typeface="Work Sans" pitchFamily="2" charset="77"/>
              </a:rPr>
              <a:t>Arrange </a:t>
            </a:r>
            <a:r>
              <a:rPr lang="en-GB" sz="1000" noProof="0">
                <a:latin typeface="Work Sans" pitchFamily="2" charset="77"/>
              </a:rPr>
              <a:t>menu, choose "Selection Pane.“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A tab will open on the right side of the window. Drag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428F5CB4-3C8B-C8B1-437D-FEBDF5863F8A}"/>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DD22A84C-EFA4-C49C-D348-83942967797F}"/>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152822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EDEDED"/>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12215714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3914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664417730"/>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07983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8682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634419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2593814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988817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2942885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432607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1052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449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BFBFBF"/>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910586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6845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658302844"/>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67200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12190791"/>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45554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1848961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2040206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1318472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962458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984928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5188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759083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348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2663736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US" noProof="0"/>
              <a:t>Click icon to add picture</a:t>
            </a:r>
            <a:endParaRPr lang="en-GB" noProof="0"/>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727522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2131801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98802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30/01/2025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3426821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5" r:id="rId12"/>
    <p:sldLayoutId id="2147483663" r:id="rId13"/>
    <p:sldLayoutId id="2147483664" r:id="rId14"/>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DED"/>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30/01/2025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31993848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FBFB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30/01/2025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680173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0.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eJIp_mgVLwE&amp;pp=ygUcbXV0dWFsIGluZm9ybWF0aW9uIHN0YXRxdWVzdA%3D%3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05358F1-922A-C7F3-A6E9-0F6221082D49}"/>
              </a:ext>
            </a:extLst>
          </p:cNvPr>
          <p:cNvSpPr>
            <a:spLocks noGrp="1"/>
          </p:cNvSpPr>
          <p:nvPr>
            <p:ph type="ctrTitle"/>
          </p:nvPr>
        </p:nvSpPr>
        <p:spPr>
          <a:xfrm>
            <a:off x="1320715" y="2836719"/>
            <a:ext cx="9548981" cy="2119745"/>
          </a:xfrm>
        </p:spPr>
        <p:txBody>
          <a:bodyPr/>
          <a:lstStyle/>
          <a:p>
            <a:pPr>
              <a:lnSpc>
                <a:spcPct val="100000"/>
              </a:lnSpc>
            </a:pPr>
            <a:r>
              <a:rPr lang="en-GB" dirty="0"/>
              <a:t>Linear Regression and </a:t>
            </a:r>
            <a:br>
              <a:rPr lang="en-GB" dirty="0"/>
            </a:br>
            <a:r>
              <a:rPr lang="en-GB" dirty="0"/>
              <a:t>Feature Engineering</a:t>
            </a:r>
          </a:p>
        </p:txBody>
      </p:sp>
      <p:sp>
        <p:nvSpPr>
          <p:cNvPr id="3" name="Underrubrik 2">
            <a:extLst>
              <a:ext uri="{FF2B5EF4-FFF2-40B4-BE49-F238E27FC236}">
                <a16:creationId xmlns:a16="http://schemas.microsoft.com/office/drawing/2014/main" id="{10AEE97D-FBCF-C7E2-AC97-1B5EB152B3E6}"/>
              </a:ext>
            </a:extLst>
          </p:cNvPr>
          <p:cNvSpPr>
            <a:spLocks noGrp="1"/>
          </p:cNvSpPr>
          <p:nvPr>
            <p:ph type="subTitle" idx="1"/>
          </p:nvPr>
        </p:nvSpPr>
        <p:spPr>
          <a:xfrm>
            <a:off x="2132011" y="5337040"/>
            <a:ext cx="7926387" cy="461962"/>
          </a:xfrm>
        </p:spPr>
        <p:txBody>
          <a:bodyPr/>
          <a:lstStyle/>
          <a:p>
            <a:r>
              <a:rPr lang="en-GB" dirty="0" err="1"/>
              <a:t>Dr.</a:t>
            </a:r>
            <a:r>
              <a:rPr lang="en-GB"/>
              <a:t> Sourasekhar </a:t>
            </a:r>
            <a:r>
              <a:rPr lang="en-GB" dirty="0"/>
              <a:t>Banerjee (Ph.D.)</a:t>
            </a:r>
          </a:p>
        </p:txBody>
      </p:sp>
    </p:spTree>
    <p:extLst>
      <p:ext uri="{BB962C8B-B14F-4D97-AF65-F5344CB8AC3E}">
        <p14:creationId xmlns:p14="http://schemas.microsoft.com/office/powerpoint/2010/main" val="3407965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635E-33B0-95EA-7F96-3B6BAA8FC339}"/>
              </a:ext>
            </a:extLst>
          </p:cNvPr>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0153B5-4AB5-CA8F-AF1F-10E7FF18849A}"/>
                  </a:ext>
                </a:extLst>
              </p:cNvPr>
              <p:cNvSpPr>
                <a:spLocks noGrp="1"/>
              </p:cNvSpPr>
              <p:nvPr>
                <p:ph sz="quarter" idx="13"/>
              </p:nvPr>
            </p:nvSpPr>
            <p:spPr>
              <a:xfrm>
                <a:off x="947739" y="1776413"/>
                <a:ext cx="5563898" cy="4244974"/>
              </a:xfrm>
            </p:spPr>
            <p:txBody>
              <a:bodyPr/>
              <a:lstStyle/>
              <a:p>
                <a:pPr>
                  <a:lnSpc>
                    <a:spcPct val="100000"/>
                  </a:lnSpc>
                </a:pPr>
                <a:r>
                  <a:rPr lang="en-US" sz="2400" dirty="0">
                    <a:solidFill>
                      <a:schemeClr val="tx1"/>
                    </a:solidFill>
                  </a:rPr>
                  <a:t>An optimization algorithm used to minimize a loss function by iteratively moving in the direction of steepest descent, as defined by the negative of the gradient.</a:t>
                </a:r>
              </a:p>
              <a:p>
                <a:pPr>
                  <a:lnSpc>
                    <a:spcPct val="100000"/>
                  </a:lnSpc>
                </a:pPr>
                <a:endParaRPr lang="en-US" sz="2400" dirty="0">
                  <a:solidFill>
                    <a:schemeClr val="tx1"/>
                  </a:solidFill>
                </a:endParaRPr>
              </a:p>
              <a:p>
                <a:pPr>
                  <a:lnSpc>
                    <a:spcPct val="100000"/>
                  </a:lnSpc>
                </a:pPr>
                <a:r>
                  <a:rPr lang="en-US" sz="2400" dirty="0">
                    <a:solidFill>
                      <a:schemeClr val="tx1"/>
                    </a:solidFill>
                  </a:rPr>
                  <a:t>Objective: Find the minimum of a function by adjusting parameters iteratively.</a:t>
                </a:r>
              </a:p>
              <a:p>
                <a:pPr>
                  <a:lnSpc>
                    <a:spcPct val="100000"/>
                  </a:lnSpc>
                </a:pPr>
                <a:r>
                  <a:rPr lang="en-US" sz="2400" dirty="0">
                    <a:solidFill>
                      <a:schemeClr val="tx1"/>
                    </a:solidFill>
                  </a:rPr>
                  <a:t>Example: </a:t>
                </a:r>
                <a14:m>
                  <m:oMath xmlns:m="http://schemas.openxmlformats.org/officeDocument/2006/math">
                    <m:r>
                      <m:rPr>
                        <m:sty m:val="p"/>
                      </m:rPr>
                      <a:rPr lang="sv-SE" sz="2400" i="1" dirty="0" smtClean="0">
                        <a:solidFill>
                          <a:schemeClr val="tx1"/>
                        </a:solidFill>
                        <a:latin typeface="Cambria Math" panose="02040503050406030204" pitchFamily="18" charset="0"/>
                      </a:rPr>
                      <m:t>f</m:t>
                    </m:r>
                    <m:d>
                      <m:dPr>
                        <m:ctrlPr>
                          <a:rPr lang="sv-SE" sz="2400" b="0" i="1" dirty="0" smtClean="0">
                            <a:solidFill>
                              <a:schemeClr val="tx1"/>
                            </a:solidFill>
                            <a:latin typeface="Cambria Math" panose="02040503050406030204" pitchFamily="18" charset="0"/>
                          </a:rPr>
                        </m:ctrlPr>
                      </m:dPr>
                      <m:e>
                        <m:r>
                          <a:rPr lang="sv-SE" sz="2400" b="0" i="1" dirty="0" smtClean="0">
                            <a:solidFill>
                              <a:schemeClr val="tx1"/>
                            </a:solidFill>
                            <a:latin typeface="Cambria Math" panose="02040503050406030204" pitchFamily="18" charset="0"/>
                          </a:rPr>
                          <m:t>𝜃</m:t>
                        </m:r>
                      </m:e>
                    </m:d>
                    <m:r>
                      <a:rPr lang="sv-SE" sz="2400" b="0" i="1" dirty="0" smtClean="0">
                        <a:solidFill>
                          <a:schemeClr val="tx1"/>
                        </a:solidFill>
                        <a:latin typeface="Cambria Math" panose="02040503050406030204" pitchFamily="18" charset="0"/>
                      </a:rPr>
                      <m:t>=</m:t>
                    </m:r>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𝜃</m:t>
                        </m:r>
                      </m:e>
                      <m:sup>
                        <m:r>
                          <a:rPr lang="sv-SE" sz="2400" b="0" i="1" smtClean="0">
                            <a:solidFill>
                              <a:schemeClr val="tx1"/>
                            </a:solidFill>
                            <a:latin typeface="Cambria Math" panose="02040503050406030204" pitchFamily="18" charset="0"/>
                          </a:rPr>
                          <m:t>4</m:t>
                        </m:r>
                      </m:sup>
                    </m:sSup>
                    <m:r>
                      <a:rPr lang="sv-SE" sz="2400" b="0" i="1" smtClean="0">
                        <a:solidFill>
                          <a:schemeClr val="tx1"/>
                        </a:solidFill>
                        <a:latin typeface="Cambria Math" panose="02040503050406030204" pitchFamily="18" charset="0"/>
                      </a:rPr>
                      <m:t>−3</m:t>
                    </m:r>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𝜃</m:t>
                        </m:r>
                      </m:e>
                      <m:sup>
                        <m:r>
                          <a:rPr lang="sv-SE" sz="2400" b="0" i="1" smtClean="0">
                            <a:solidFill>
                              <a:schemeClr val="tx1"/>
                            </a:solidFill>
                            <a:latin typeface="Cambria Math" panose="02040503050406030204" pitchFamily="18" charset="0"/>
                          </a:rPr>
                          <m:t>3</m:t>
                        </m:r>
                      </m:sup>
                    </m:sSup>
                    <m:r>
                      <a:rPr lang="sv-SE" sz="2400" b="0" i="1" smtClean="0">
                        <a:solidFill>
                          <a:schemeClr val="tx1"/>
                        </a:solidFill>
                        <a:latin typeface="Cambria Math" panose="02040503050406030204" pitchFamily="18" charset="0"/>
                      </a:rPr>
                      <m:t>+2</m:t>
                    </m:r>
                  </m:oMath>
                </a14:m>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420153B5-4AB5-CA8F-AF1F-10E7FF18849A}"/>
                  </a:ext>
                </a:extLst>
              </p:cNvPr>
              <p:cNvSpPr>
                <a:spLocks noGrp="1" noRot="1" noChangeAspect="1" noMove="1" noResize="1" noEditPoints="1" noAdjustHandles="1" noChangeArrowheads="1" noChangeShapeType="1" noTextEdit="1"/>
              </p:cNvSpPr>
              <p:nvPr>
                <p:ph sz="quarter" idx="13"/>
              </p:nvPr>
            </p:nvSpPr>
            <p:spPr>
              <a:xfrm>
                <a:off x="947739" y="1776413"/>
                <a:ext cx="5563898" cy="4244974"/>
              </a:xfrm>
              <a:blipFill>
                <a:blip r:embed="rId4"/>
                <a:stretch>
                  <a:fillRect l="-1367" t="-1190" r="-29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3D2878-C3A4-5AD1-BCCD-AE5E5A0CF56A}"/>
              </a:ext>
            </a:extLst>
          </p:cNvPr>
          <p:cNvPicPr>
            <a:picLocks noChangeAspect="1"/>
          </p:cNvPicPr>
          <p:nvPr/>
        </p:nvPicPr>
        <p:blipFill>
          <a:blip r:embed="rId5"/>
          <a:srcRect l="6200" t="3234" r="8946"/>
          <a:stretch/>
        </p:blipFill>
        <p:spPr>
          <a:xfrm>
            <a:off x="6828741" y="1730191"/>
            <a:ext cx="5316098" cy="3637438"/>
          </a:xfrm>
          <a:prstGeom prst="rect">
            <a:avLst/>
          </a:prstGeom>
        </p:spPr>
      </p:pic>
    </p:spTree>
    <p:extLst>
      <p:ext uri="{BB962C8B-B14F-4D97-AF65-F5344CB8AC3E}">
        <p14:creationId xmlns:p14="http://schemas.microsoft.com/office/powerpoint/2010/main" val="294806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855F-846F-6FD6-210C-CF5D5665C62A}"/>
              </a:ext>
            </a:extLst>
          </p:cNvPr>
          <p:cNvSpPr>
            <a:spLocks noGrp="1"/>
          </p:cNvSpPr>
          <p:nvPr>
            <p:ph type="title"/>
          </p:nvPr>
        </p:nvSpPr>
        <p:spPr>
          <a:xfrm>
            <a:off x="474089" y="836613"/>
            <a:ext cx="10420268" cy="716142"/>
          </a:xfrm>
        </p:spPr>
        <p:txBody>
          <a:bodyPr/>
          <a:lstStyle/>
          <a:p>
            <a:r>
              <a:rPr lang="en-US" dirty="0"/>
              <a:t>Gradient Descent (Contd.)</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E3435AB-DD18-80C0-BCA1-CD6CCA6AE4FF}"/>
                  </a:ext>
                </a:extLst>
              </p:cNvPr>
              <p:cNvSpPr/>
              <p:nvPr/>
            </p:nvSpPr>
            <p:spPr>
              <a:xfrm>
                <a:off x="2241062" y="1730191"/>
                <a:ext cx="4484028" cy="92291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400" b="0" dirty="0">
                    <a:solidFill>
                      <a:schemeClr val="tx1"/>
                    </a:solidFill>
                  </a:rPr>
                  <a:t>Step1: </a:t>
                </a:r>
                <a14:m>
                  <m:oMath xmlns:m="http://schemas.openxmlformats.org/officeDocument/2006/math">
                    <m:r>
                      <m:rPr>
                        <m:sty m:val="p"/>
                      </m:rPr>
                      <a:rPr lang="sv-SE" sz="2400" b="0" i="0" smtClean="0">
                        <a:solidFill>
                          <a:schemeClr val="tx1"/>
                        </a:solidFill>
                        <a:latin typeface="Cambria Math" panose="02040503050406030204" pitchFamily="18" charset="0"/>
                      </a:rPr>
                      <m:t>Initialize</m:t>
                    </m:r>
                    <m:r>
                      <a:rPr lang="sv-SE" sz="2400" b="0" i="0" smtClean="0">
                        <a:solidFill>
                          <a:schemeClr val="tx1"/>
                        </a:solidFill>
                        <a:latin typeface="Cambria Math" panose="02040503050406030204" pitchFamily="18" charset="0"/>
                      </a:rPr>
                      <m:t> </m:t>
                    </m:r>
                    <m:r>
                      <m:rPr>
                        <m:sty m:val="p"/>
                      </m:rPr>
                      <a:rPr lang="sv-SE" sz="2400" b="0" i="0" smtClean="0">
                        <a:solidFill>
                          <a:schemeClr val="tx1"/>
                        </a:solidFill>
                        <a:latin typeface="Cambria Math" panose="02040503050406030204" pitchFamily="18" charset="0"/>
                      </a:rPr>
                      <m:t>parameters</m:t>
                    </m:r>
                    <m:r>
                      <a:rPr lang="sv-SE" sz="2400" b="0" i="0"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oMath>
                </a14:m>
                <a:endParaRPr lang="en-US" sz="2400" dirty="0"/>
              </a:p>
            </p:txBody>
          </p:sp>
        </mc:Choice>
        <mc:Fallback xmlns="">
          <p:sp>
            <p:nvSpPr>
              <p:cNvPr id="4" name="Rounded Rectangle 3">
                <a:extLst>
                  <a:ext uri="{FF2B5EF4-FFF2-40B4-BE49-F238E27FC236}">
                    <a16:creationId xmlns:a16="http://schemas.microsoft.com/office/drawing/2014/main" id="{2E3435AB-DD18-80C0-BCA1-CD6CCA6AE4FF}"/>
                  </a:ext>
                </a:extLst>
              </p:cNvPr>
              <p:cNvSpPr>
                <a:spLocks noRot="1" noChangeAspect="1" noMove="1" noResize="1" noEditPoints="1" noAdjustHandles="1" noChangeArrowheads="1" noChangeShapeType="1" noTextEdit="1"/>
              </p:cNvSpPr>
              <p:nvPr/>
            </p:nvSpPr>
            <p:spPr>
              <a:xfrm>
                <a:off x="2241062" y="1730191"/>
                <a:ext cx="4484028" cy="922914"/>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1F82BD16-7F9C-3B81-67C2-568CA1F1E87E}"/>
                  </a:ext>
                </a:extLst>
              </p:cNvPr>
              <p:cNvSpPr/>
              <p:nvPr/>
            </p:nvSpPr>
            <p:spPr>
              <a:xfrm>
                <a:off x="2221167" y="4675724"/>
                <a:ext cx="4493379" cy="915179"/>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400" b="0" dirty="0">
                    <a:solidFill>
                      <a:schemeClr val="tx1"/>
                    </a:solidFill>
                  </a:rPr>
                  <a:t>Step 3: </a:t>
                </a:r>
                <a:r>
                  <a:rPr lang="sv-SE" sz="2400" b="0" dirty="0" err="1">
                    <a:solidFill>
                      <a:schemeClr val="tx1"/>
                    </a:solidFill>
                  </a:rPr>
                  <a:t>Update</a:t>
                </a:r>
                <a:r>
                  <a:rPr lang="sv-SE" sz="2400" b="0" dirty="0">
                    <a:solidFill>
                      <a:schemeClr val="tx1"/>
                    </a:solidFill>
                  </a:rPr>
                  <a:t> </a:t>
                </a:r>
                <a:r>
                  <a:rPr lang="sv-SE" sz="2400" b="0" dirty="0" err="1">
                    <a:solidFill>
                      <a:schemeClr val="tx1"/>
                    </a:solidFill>
                  </a:rPr>
                  <a:t>weights</a:t>
                </a:r>
                <a:br>
                  <a:rPr lang="sv-SE" sz="2400" b="0" dirty="0">
                    <a:solidFill>
                      <a:schemeClr val="tx1"/>
                    </a:solidFill>
                  </a:rPr>
                </a:br>
                <a14:m>
                  <m:oMathPara xmlns:m="http://schemas.openxmlformats.org/officeDocument/2006/math">
                    <m:oMathParaPr>
                      <m:jc m:val="centerGroup"/>
                    </m:oMathParaPr>
                    <m:oMath xmlns:m="http://schemas.openxmlformats.org/officeDocument/2006/math">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𝜂</m:t>
                      </m:r>
                      <m:r>
                        <a:rPr lang="sv-SE" sz="2400" b="0" i="1" smtClean="0">
                          <a:solidFill>
                            <a:schemeClr val="tx1"/>
                          </a:solidFill>
                          <a:latin typeface="Cambria Math" panose="02040503050406030204" pitchFamily="18" charset="0"/>
                        </a:rPr>
                        <m:t> </m:t>
                      </m:r>
                      <m:r>
                        <m:rPr>
                          <m:sty m:val="p"/>
                        </m:rPr>
                        <a:rPr lang="sv-SE" sz="2400" b="0" i="0"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𝐿</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5" name="Rounded Rectangle 4">
                <a:extLst>
                  <a:ext uri="{FF2B5EF4-FFF2-40B4-BE49-F238E27FC236}">
                    <a16:creationId xmlns:a16="http://schemas.microsoft.com/office/drawing/2014/main" id="{1F82BD16-7F9C-3B81-67C2-568CA1F1E87E}"/>
                  </a:ext>
                </a:extLst>
              </p:cNvPr>
              <p:cNvSpPr>
                <a:spLocks noRot="1" noChangeAspect="1" noMove="1" noResize="1" noEditPoints="1" noAdjustHandles="1" noChangeArrowheads="1" noChangeShapeType="1" noTextEdit="1"/>
              </p:cNvSpPr>
              <p:nvPr/>
            </p:nvSpPr>
            <p:spPr>
              <a:xfrm>
                <a:off x="2221167" y="4675724"/>
                <a:ext cx="4493379" cy="915179"/>
              </a:xfrm>
              <a:prstGeom prst="roundRect">
                <a:avLst/>
              </a:prstGeom>
              <a:blipFill>
                <a:blip r:embed="rId5"/>
                <a:stretch>
                  <a:fillRect t="-1351" b="-108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334E94F5-5B91-052C-6BFA-D1A115B565C3}"/>
                  </a:ext>
                </a:extLst>
              </p:cNvPr>
              <p:cNvSpPr/>
              <p:nvPr/>
            </p:nvSpPr>
            <p:spPr>
              <a:xfrm>
                <a:off x="2231709" y="3205364"/>
                <a:ext cx="4484013" cy="915179"/>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400" b="0" dirty="0">
                    <a:solidFill>
                      <a:schemeClr val="tx1"/>
                    </a:solidFill>
                  </a:rPr>
                  <a:t>Step 2: </a:t>
                </a:r>
                <a:r>
                  <a:rPr lang="sv-SE" sz="2400" b="0" dirty="0" err="1">
                    <a:solidFill>
                      <a:schemeClr val="tx1"/>
                    </a:solidFill>
                  </a:rPr>
                  <a:t>Compute</a:t>
                </a:r>
                <a:r>
                  <a:rPr lang="sv-SE" sz="2400" b="0" dirty="0">
                    <a:solidFill>
                      <a:schemeClr val="tx1"/>
                    </a:solidFill>
                  </a:rPr>
                  <a:t> gradient</a:t>
                </a:r>
                <a14:m>
                  <m:oMath xmlns:m="http://schemas.openxmlformats.org/officeDocument/2006/math">
                    <m:r>
                      <a:rPr lang="sv-SE" sz="2400" b="0" i="1" smtClean="0">
                        <a:solidFill>
                          <a:schemeClr val="tx1"/>
                        </a:solidFill>
                        <a:latin typeface="Cambria Math" panose="02040503050406030204" pitchFamily="18" charset="0"/>
                      </a:rPr>
                      <m:t> </m:t>
                    </m:r>
                  </m:oMath>
                </a14:m>
                <a:br>
                  <a:rPr lang="sv-SE" sz="2400" b="0" i="1" dirty="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sv-SE" sz="2400" b="0" i="0"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𝐿</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6" name="Rounded Rectangle 5">
                <a:extLst>
                  <a:ext uri="{FF2B5EF4-FFF2-40B4-BE49-F238E27FC236}">
                    <a16:creationId xmlns:a16="http://schemas.microsoft.com/office/drawing/2014/main" id="{334E94F5-5B91-052C-6BFA-D1A115B565C3}"/>
                  </a:ext>
                </a:extLst>
              </p:cNvPr>
              <p:cNvSpPr>
                <a:spLocks noRot="1" noChangeAspect="1" noMove="1" noResize="1" noEditPoints="1" noAdjustHandles="1" noChangeArrowheads="1" noChangeShapeType="1" noTextEdit="1"/>
              </p:cNvSpPr>
              <p:nvPr/>
            </p:nvSpPr>
            <p:spPr>
              <a:xfrm>
                <a:off x="2231709" y="3205364"/>
                <a:ext cx="4484013" cy="915179"/>
              </a:xfrm>
              <a:prstGeom prst="roundRect">
                <a:avLst/>
              </a:prstGeom>
              <a:blipFill>
                <a:blip r:embed="rId6"/>
                <a:stretch>
                  <a:fillRect b="-6849"/>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4069A4E-A3D7-8B58-FB55-F4ABA938111F}"/>
              </a:ext>
            </a:extLst>
          </p:cNvPr>
          <p:cNvCxnSpPr>
            <a:cxnSpLocks/>
          </p:cNvCxnSpPr>
          <p:nvPr/>
        </p:nvCxnSpPr>
        <p:spPr>
          <a:xfrm>
            <a:off x="4473716" y="2651181"/>
            <a:ext cx="1" cy="5541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DAEEDC-5F70-F3F4-8FAB-46C7248523BF}"/>
              </a:ext>
            </a:extLst>
          </p:cNvPr>
          <p:cNvCxnSpPr>
            <a:cxnSpLocks/>
          </p:cNvCxnSpPr>
          <p:nvPr/>
        </p:nvCxnSpPr>
        <p:spPr>
          <a:xfrm flipH="1">
            <a:off x="4473716" y="4114636"/>
            <a:ext cx="3188" cy="5522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A15DA2-B8B6-7B03-5D20-829741D00BD1}"/>
              </a:ext>
            </a:extLst>
          </p:cNvPr>
          <p:cNvCxnSpPr>
            <a:cxnSpLocks/>
            <a:stCxn id="5" idx="1"/>
            <a:endCxn id="6" idx="1"/>
          </p:cNvCxnSpPr>
          <p:nvPr/>
        </p:nvCxnSpPr>
        <p:spPr>
          <a:xfrm rot="10800000" flipH="1">
            <a:off x="2221167" y="3662954"/>
            <a:ext cx="10542" cy="1470360"/>
          </a:xfrm>
          <a:prstGeom prst="curvedConnector3">
            <a:avLst>
              <a:gd name="adj1" fmla="val -21684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BFFABA-53B0-DC24-6883-8637B4E60856}"/>
              </a:ext>
            </a:extLst>
          </p:cNvPr>
          <p:cNvSpPr txBox="1"/>
          <p:nvPr/>
        </p:nvSpPr>
        <p:spPr>
          <a:xfrm>
            <a:off x="131514" y="3613304"/>
            <a:ext cx="1874380" cy="1200329"/>
          </a:xfrm>
          <a:prstGeom prst="rect">
            <a:avLst/>
          </a:prstGeom>
          <a:noFill/>
        </p:spPr>
        <p:txBody>
          <a:bodyPr wrap="square" rtlCol="0">
            <a:spAutoFit/>
          </a:bodyPr>
          <a:lstStyle/>
          <a:p>
            <a:r>
              <a:rPr lang="en-US" sz="2400" dirty="0"/>
              <a:t>Repeat</a:t>
            </a:r>
            <a:br>
              <a:rPr lang="en-US" sz="2400" dirty="0"/>
            </a:br>
            <a:r>
              <a:rPr lang="en-US" sz="2400" dirty="0"/>
              <a:t>until Convergence</a:t>
            </a:r>
          </a:p>
        </p:txBody>
      </p:sp>
      <p:pic>
        <p:nvPicPr>
          <p:cNvPr id="3" name="gradient_descent_video_with_gradients.mp4">
            <a:hlinkClick r:id="" action="ppaction://media"/>
            <a:extLst>
              <a:ext uri="{FF2B5EF4-FFF2-40B4-BE49-F238E27FC236}">
                <a16:creationId xmlns:a16="http://schemas.microsoft.com/office/drawing/2014/main" id="{EFE04684-E0DB-2E53-5551-03932E20936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43883" y="1946643"/>
            <a:ext cx="5721034" cy="3432620"/>
          </a:xfrm>
          <a:prstGeom prst="rect">
            <a:avLst/>
          </a:prstGeom>
        </p:spPr>
      </p:pic>
    </p:spTree>
    <p:extLst>
      <p:ext uri="{BB962C8B-B14F-4D97-AF65-F5344CB8AC3E}">
        <p14:creationId xmlns:p14="http://schemas.microsoft.com/office/powerpoint/2010/main" val="21103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9F1A-A449-9E6A-C05C-D930517FF376}"/>
              </a:ext>
            </a:extLst>
          </p:cNvPr>
          <p:cNvSpPr>
            <a:spLocks noGrp="1"/>
          </p:cNvSpPr>
          <p:nvPr>
            <p:ph type="title"/>
          </p:nvPr>
        </p:nvSpPr>
        <p:spPr/>
        <p:txBody>
          <a:bodyPr/>
          <a:lstStyle/>
          <a:p>
            <a:r>
              <a:rPr lang="en-US" dirty="0"/>
              <a:t>Gradient Descent based Linear Regression</a:t>
            </a:r>
          </a:p>
        </p:txBody>
      </p:sp>
      <p:sp>
        <p:nvSpPr>
          <p:cNvPr id="3" name="Content Placeholder 2">
            <a:extLst>
              <a:ext uri="{FF2B5EF4-FFF2-40B4-BE49-F238E27FC236}">
                <a16:creationId xmlns:a16="http://schemas.microsoft.com/office/drawing/2014/main" id="{DC6DCCAF-816B-D06B-7D9B-73BBD183C709}"/>
              </a:ext>
            </a:extLst>
          </p:cNvPr>
          <p:cNvSpPr>
            <a:spLocks noGrp="1"/>
          </p:cNvSpPr>
          <p:nvPr>
            <p:ph sz="quarter" idx="13"/>
          </p:nvPr>
        </p:nvSpPr>
        <p:spPr>
          <a:xfrm>
            <a:off x="947736" y="1552755"/>
            <a:ext cx="6228917" cy="1036060"/>
          </a:xfrm>
        </p:spPr>
        <p:txBody>
          <a:bodyPr/>
          <a:lstStyle/>
          <a:p>
            <a:pPr>
              <a:lnSpc>
                <a:spcPct val="100000"/>
              </a:lnSpc>
            </a:pPr>
            <a:r>
              <a:rPr lang="en-US" sz="2400" dirty="0">
                <a:solidFill>
                  <a:schemeClr val="tx1"/>
                </a:solidFill>
              </a:rPr>
              <a:t>Initialize weights and bias randomly</a:t>
            </a:r>
          </a:p>
          <a:p>
            <a:pPr>
              <a:lnSpc>
                <a:spcPct val="100000"/>
              </a:lnSpc>
            </a:pPr>
            <a:r>
              <a:rPr lang="en-US" sz="2400" dirty="0">
                <a:solidFill>
                  <a:schemeClr val="tx1"/>
                </a:solidFill>
              </a:rPr>
              <a:t>Define Loss Function (E.g., MSE) </a:t>
            </a:r>
          </a:p>
        </p:txBody>
      </p:sp>
      <p:pic>
        <p:nvPicPr>
          <p:cNvPr id="4" name="linear_regression_video_with_distances.mp4">
            <a:hlinkClick r:id="" action="ppaction://media"/>
            <a:extLst>
              <a:ext uri="{FF2B5EF4-FFF2-40B4-BE49-F238E27FC236}">
                <a16:creationId xmlns:a16="http://schemas.microsoft.com/office/drawing/2014/main" id="{09723C4C-228F-6997-D996-0E77C76C67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68038" y="1503842"/>
            <a:ext cx="4986658" cy="374034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569431B-F1F0-EA65-3C27-F3D36094335A}"/>
                  </a:ext>
                </a:extLst>
              </p:cNvPr>
              <p:cNvSpPr txBox="1"/>
              <p:nvPr/>
            </p:nvSpPr>
            <p:spPr>
              <a:xfrm>
                <a:off x="1871686" y="2413535"/>
                <a:ext cx="5044266"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𝐿</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𝑊</m:t>
                          </m:r>
                          <m:r>
                            <a:rPr lang="sv-SE" sz="2400" b="0" i="1" smtClean="0">
                              <a:latin typeface="Cambria Math" panose="02040503050406030204" pitchFamily="18" charset="0"/>
                            </a:rPr>
                            <m:t>,</m:t>
                          </m:r>
                          <m:r>
                            <a:rPr lang="sv-SE" sz="2400" b="0" i="1" smtClean="0">
                              <a:latin typeface="Cambria Math" panose="02040503050406030204" pitchFamily="18" charset="0"/>
                            </a:rPr>
                            <m:t>𝑏</m:t>
                          </m:r>
                        </m:e>
                      </m:d>
                      <m:r>
                        <a:rPr lang="sv-SE" sz="2400" b="0" i="1" smtClean="0">
                          <a:latin typeface="Cambria Math" panose="02040503050406030204" pitchFamily="18" charset="0"/>
                        </a:rPr>
                        <m:t>= </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1</m:t>
                          </m:r>
                        </m:num>
                        <m:den>
                          <m:r>
                            <a:rPr lang="sv-SE" sz="2400" b="0" i="1" smtClean="0">
                              <a:latin typeface="Cambria Math" panose="02040503050406030204" pitchFamily="18" charset="0"/>
                            </a:rPr>
                            <m:t>𝑛</m:t>
                          </m:r>
                        </m:den>
                      </m:f>
                      <m:nary>
                        <m:naryPr>
                          <m:chr m:val="∑"/>
                          <m:ctrlPr>
                            <a:rPr lang="sv-SE" sz="2400" b="0" i="1" smtClean="0">
                              <a:latin typeface="Cambria Math" panose="02040503050406030204" pitchFamily="18" charset="0"/>
                            </a:rPr>
                          </m:ctrlPr>
                        </m:naryPr>
                        <m:sub>
                          <m:r>
                            <a:rPr lang="sv-SE" sz="2400" b="0" i="1" smtClean="0">
                              <a:latin typeface="Cambria Math" panose="02040503050406030204" pitchFamily="18" charset="0"/>
                            </a:rPr>
                            <m:t>𝑖</m:t>
                          </m:r>
                          <m:r>
                            <a:rPr lang="sv-SE" sz="2400" b="0" i="1" smtClean="0">
                              <a:latin typeface="Cambria Math" panose="02040503050406030204" pitchFamily="18" charset="0"/>
                            </a:rPr>
                            <m:t>=1</m:t>
                          </m:r>
                        </m:sub>
                        <m:sup>
                          <m:r>
                            <a:rPr lang="sv-SE" sz="2400" b="0" i="1" smtClean="0">
                              <a:latin typeface="Cambria Math" panose="02040503050406030204" pitchFamily="18" charset="0"/>
                            </a:rPr>
                            <m:t>𝑛</m:t>
                          </m:r>
                        </m:sup>
                        <m:e>
                          <m:sSup>
                            <m:sSupPr>
                              <m:ctrlPr>
                                <a:rPr lang="sv-SE" sz="2400" b="0" i="1" smtClean="0">
                                  <a:latin typeface="Cambria Math" panose="02040503050406030204" pitchFamily="18" charset="0"/>
                                </a:rPr>
                              </m:ctrlPr>
                            </m:sSupPr>
                            <m:e>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𝑦</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d>
                                    <m:dPr>
                                      <m:ctrlPr>
                                        <a:rPr lang="sv-SE" sz="2400" b="0" i="1" smtClean="0">
                                          <a:latin typeface="Cambria Math" panose="02040503050406030204" pitchFamily="18" charset="0"/>
                                        </a:rPr>
                                      </m:ctrlPr>
                                    </m:dPr>
                                    <m:e>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𝑊</m:t>
                                          </m:r>
                                        </m:e>
                                        <m:sup/>
                                      </m:sSup>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𝑏</m:t>
                                      </m:r>
                                    </m:e>
                                  </m:d>
                                </m:e>
                              </m:d>
                            </m:e>
                            <m:sup>
                              <m:r>
                                <a:rPr lang="sv-SE" sz="2400" b="0" i="1" smtClean="0">
                                  <a:latin typeface="Cambria Math" panose="02040503050406030204" pitchFamily="18" charset="0"/>
                                </a:rPr>
                                <m:t>2</m:t>
                              </m:r>
                            </m:sup>
                          </m:sSup>
                        </m:e>
                      </m:nary>
                    </m:oMath>
                  </m:oMathPara>
                </a14:m>
                <a:endParaRPr lang="sv-SE" sz="2400" b="0" dirty="0"/>
              </a:p>
            </p:txBody>
          </p:sp>
        </mc:Choice>
        <mc:Fallback>
          <p:sp>
            <p:nvSpPr>
              <p:cNvPr id="5" name="TextBox 4">
                <a:extLst>
                  <a:ext uri="{FF2B5EF4-FFF2-40B4-BE49-F238E27FC236}">
                    <a16:creationId xmlns:a16="http://schemas.microsoft.com/office/drawing/2014/main" id="{3569431B-F1F0-EA65-3C27-F3D36094335A}"/>
                  </a:ext>
                </a:extLst>
              </p:cNvPr>
              <p:cNvSpPr txBox="1">
                <a:spLocks noRot="1" noChangeAspect="1" noMove="1" noResize="1" noEditPoints="1" noAdjustHandles="1" noChangeArrowheads="1" noChangeShapeType="1" noTextEdit="1"/>
              </p:cNvSpPr>
              <p:nvPr/>
            </p:nvSpPr>
            <p:spPr>
              <a:xfrm>
                <a:off x="1871686" y="2413535"/>
                <a:ext cx="5044266" cy="1008225"/>
              </a:xfrm>
              <a:prstGeom prst="rect">
                <a:avLst/>
              </a:prstGeom>
              <a:blipFill>
                <a:blip r:embed="rId5"/>
                <a:stretch>
                  <a:fillRect t="-122500" b="-18250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0FE16B51-473F-796F-EF37-F8152943DC50}"/>
              </a:ext>
            </a:extLst>
          </p:cNvPr>
          <p:cNvSpPr txBox="1">
            <a:spLocks/>
          </p:cNvSpPr>
          <p:nvPr/>
        </p:nvSpPr>
        <p:spPr>
          <a:xfrm>
            <a:off x="947735" y="3608313"/>
            <a:ext cx="6228917" cy="1036060"/>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rPr>
              <a:t>Update W and 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91EDD7-CD78-3911-8039-FDE9D0C4AD8E}"/>
                  </a:ext>
                </a:extLst>
              </p:cNvPr>
              <p:cNvSpPr txBox="1"/>
              <p:nvPr/>
            </p:nvSpPr>
            <p:spPr>
              <a:xfrm>
                <a:off x="4229768" y="3377400"/>
                <a:ext cx="2424318"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𝑊</m:t>
                      </m:r>
                      <m:r>
                        <a:rPr lang="sv-SE" sz="2400" b="0" i="1" smtClean="0">
                          <a:latin typeface="Cambria Math" panose="02040503050406030204" pitchFamily="18" charset="0"/>
                        </a:rPr>
                        <m:t> </m:t>
                      </m:r>
                      <m:box>
                        <m:boxPr>
                          <m:ctrlPr>
                            <a:rPr lang="sv-SE" sz="2400" b="0" i="1" smtClean="0">
                              <a:latin typeface="Cambria Math" panose="02040503050406030204" pitchFamily="18" charset="0"/>
                            </a:rPr>
                          </m:ctrlPr>
                        </m:boxPr>
                        <m:e>
                          <m:r>
                            <a:rPr lang="sv-SE" sz="2400" b="0" i="1" smtClean="0">
                              <a:latin typeface="Cambria Math" panose="02040503050406030204" pitchFamily="18" charset="0"/>
                            </a:rPr>
                            <m:t>≔</m:t>
                          </m:r>
                        </m:e>
                      </m:box>
                      <m:r>
                        <a:rPr lang="sv-SE" sz="2400" b="0" i="1" smtClean="0">
                          <a:latin typeface="Cambria Math" panose="02040503050406030204" pitchFamily="18" charset="0"/>
                        </a:rPr>
                        <m:t> </m:t>
                      </m:r>
                      <m:r>
                        <a:rPr lang="sv-SE" sz="2400" b="0" i="1" smtClean="0">
                          <a:latin typeface="Cambria Math" panose="02040503050406030204" pitchFamily="18" charset="0"/>
                        </a:rPr>
                        <m:t>𝑊</m:t>
                      </m:r>
                      <m:r>
                        <a:rPr lang="sv-SE" sz="2400" b="0" i="1" smtClean="0">
                          <a:latin typeface="Cambria Math" panose="02040503050406030204" pitchFamily="18" charset="0"/>
                        </a:rPr>
                        <m:t> −</m:t>
                      </m:r>
                      <m:r>
                        <a:rPr lang="sv-SE" sz="2400" b="0" i="1" smtClean="0">
                          <a:latin typeface="Cambria Math" panose="02040503050406030204" pitchFamily="18" charset="0"/>
                        </a:rPr>
                        <m:t>𝛼</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m:t>
                          </m:r>
                          <m:r>
                            <a:rPr lang="sv-SE" sz="2400" b="0" i="1" smtClean="0">
                              <a:latin typeface="Cambria Math" panose="02040503050406030204" pitchFamily="18" charset="0"/>
                            </a:rPr>
                            <m:t>𝐿</m:t>
                          </m:r>
                        </m:num>
                        <m:den>
                          <m:r>
                            <a:rPr lang="sv-SE" sz="2400" b="0" i="1" smtClean="0">
                              <a:latin typeface="Cambria Math" panose="02040503050406030204" pitchFamily="18" charset="0"/>
                            </a:rPr>
                            <m:t>𝜕</m:t>
                          </m:r>
                          <m:r>
                            <a:rPr lang="sv-SE" sz="2400" b="0" i="1" smtClean="0">
                              <a:latin typeface="Cambria Math" panose="02040503050406030204" pitchFamily="18" charset="0"/>
                            </a:rPr>
                            <m:t>𝑊</m:t>
                          </m:r>
                        </m:den>
                      </m:f>
                    </m:oMath>
                  </m:oMathPara>
                </a14:m>
                <a:endParaRPr lang="en-US" sz="2400" dirty="0"/>
              </a:p>
            </p:txBody>
          </p:sp>
        </mc:Choice>
        <mc:Fallback xmlns="">
          <p:sp>
            <p:nvSpPr>
              <p:cNvPr id="7" name="TextBox 6">
                <a:extLst>
                  <a:ext uri="{FF2B5EF4-FFF2-40B4-BE49-F238E27FC236}">
                    <a16:creationId xmlns:a16="http://schemas.microsoft.com/office/drawing/2014/main" id="{3591EDD7-CD78-3911-8039-FDE9D0C4AD8E}"/>
                  </a:ext>
                </a:extLst>
              </p:cNvPr>
              <p:cNvSpPr txBox="1">
                <a:spLocks noRot="1" noChangeAspect="1" noMove="1" noResize="1" noEditPoints="1" noAdjustHandles="1" noChangeArrowheads="1" noChangeShapeType="1" noTextEdit="1"/>
              </p:cNvSpPr>
              <p:nvPr/>
            </p:nvSpPr>
            <p:spPr>
              <a:xfrm>
                <a:off x="4229768" y="3377400"/>
                <a:ext cx="2424318" cy="702244"/>
              </a:xfrm>
              <a:prstGeom prst="rect">
                <a:avLst/>
              </a:prstGeom>
              <a:blipFill>
                <a:blip r:embed="rId6"/>
                <a:stretch>
                  <a:fillRect l="-2604" r="-1562"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BA2BC2-B037-F3AF-8024-896CEB889AD4}"/>
                  </a:ext>
                </a:extLst>
              </p:cNvPr>
              <p:cNvSpPr txBox="1"/>
              <p:nvPr/>
            </p:nvSpPr>
            <p:spPr>
              <a:xfrm>
                <a:off x="4271333" y="4247135"/>
                <a:ext cx="2031646"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𝑏</m:t>
                      </m:r>
                      <m:r>
                        <a:rPr lang="sv-SE" sz="2400" b="0" i="1" smtClean="0">
                          <a:latin typeface="Cambria Math" panose="02040503050406030204" pitchFamily="18" charset="0"/>
                        </a:rPr>
                        <m:t> </m:t>
                      </m:r>
                      <m:box>
                        <m:boxPr>
                          <m:ctrlPr>
                            <a:rPr lang="sv-SE" sz="2400" b="0" i="1" smtClean="0">
                              <a:latin typeface="Cambria Math" panose="02040503050406030204" pitchFamily="18" charset="0"/>
                            </a:rPr>
                          </m:ctrlPr>
                        </m:boxPr>
                        <m:e>
                          <m:r>
                            <a:rPr lang="sv-SE" sz="2400" b="0" i="1" smtClean="0">
                              <a:latin typeface="Cambria Math" panose="02040503050406030204" pitchFamily="18" charset="0"/>
                            </a:rPr>
                            <m:t>≔</m:t>
                          </m:r>
                        </m:e>
                      </m:box>
                      <m:r>
                        <a:rPr lang="sv-SE" sz="2400" b="0" i="1" smtClean="0">
                          <a:latin typeface="Cambria Math" panose="02040503050406030204" pitchFamily="18" charset="0"/>
                        </a:rPr>
                        <m:t> </m:t>
                      </m:r>
                      <m:r>
                        <a:rPr lang="sv-SE" sz="2400" b="0" i="1" smtClean="0">
                          <a:latin typeface="Cambria Math" panose="02040503050406030204" pitchFamily="18" charset="0"/>
                        </a:rPr>
                        <m:t>𝑏</m:t>
                      </m:r>
                      <m:r>
                        <a:rPr lang="sv-SE" sz="2400" b="0" i="1" smtClean="0">
                          <a:latin typeface="Cambria Math" panose="02040503050406030204" pitchFamily="18" charset="0"/>
                        </a:rPr>
                        <m:t> −</m:t>
                      </m:r>
                      <m:r>
                        <a:rPr lang="sv-SE" sz="2400" b="0" i="1" smtClean="0">
                          <a:latin typeface="Cambria Math" panose="02040503050406030204" pitchFamily="18" charset="0"/>
                        </a:rPr>
                        <m:t>𝛼</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m:t>
                          </m:r>
                          <m:r>
                            <a:rPr lang="sv-SE" sz="2400" b="0" i="1" smtClean="0">
                              <a:latin typeface="Cambria Math" panose="02040503050406030204" pitchFamily="18" charset="0"/>
                            </a:rPr>
                            <m:t>𝐿</m:t>
                          </m:r>
                        </m:num>
                        <m:den>
                          <m:r>
                            <a:rPr lang="sv-SE" sz="2400" b="0" i="1" smtClean="0">
                              <a:latin typeface="Cambria Math" panose="02040503050406030204" pitchFamily="18" charset="0"/>
                            </a:rPr>
                            <m:t>𝜕</m:t>
                          </m:r>
                          <m:r>
                            <a:rPr lang="sv-SE" sz="2400" b="0" i="1" smtClean="0">
                              <a:latin typeface="Cambria Math" panose="02040503050406030204" pitchFamily="18" charset="0"/>
                            </a:rPr>
                            <m:t>𝑏</m:t>
                          </m:r>
                        </m:den>
                      </m:f>
                    </m:oMath>
                  </m:oMathPara>
                </a14:m>
                <a:endParaRPr lang="en-US" sz="2400" dirty="0"/>
              </a:p>
            </p:txBody>
          </p:sp>
        </mc:Choice>
        <mc:Fallback xmlns="">
          <p:sp>
            <p:nvSpPr>
              <p:cNvPr id="8" name="TextBox 7">
                <a:extLst>
                  <a:ext uri="{FF2B5EF4-FFF2-40B4-BE49-F238E27FC236}">
                    <a16:creationId xmlns:a16="http://schemas.microsoft.com/office/drawing/2014/main" id="{30BA2BC2-B037-F3AF-8024-896CEB889AD4}"/>
                  </a:ext>
                </a:extLst>
              </p:cNvPr>
              <p:cNvSpPr txBox="1">
                <a:spLocks noRot="1" noChangeAspect="1" noMove="1" noResize="1" noEditPoints="1" noAdjustHandles="1" noChangeArrowheads="1" noChangeShapeType="1" noTextEdit="1"/>
              </p:cNvSpPr>
              <p:nvPr/>
            </p:nvSpPr>
            <p:spPr>
              <a:xfrm>
                <a:off x="4271333" y="4247135"/>
                <a:ext cx="2031646" cy="702244"/>
              </a:xfrm>
              <a:prstGeom prst="rect">
                <a:avLst/>
              </a:prstGeom>
              <a:blipFill>
                <a:blip r:embed="rId7"/>
                <a:stretch>
                  <a:fillRect l="-3106" t="-1786" r="-3106" b="-16071"/>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E34DC12B-0698-A12F-45AB-EA7C704B0796}"/>
              </a:ext>
            </a:extLst>
          </p:cNvPr>
          <p:cNvSpPr txBox="1">
            <a:spLocks/>
          </p:cNvSpPr>
          <p:nvPr/>
        </p:nvSpPr>
        <p:spPr>
          <a:xfrm>
            <a:off x="947737" y="5428366"/>
            <a:ext cx="1947863" cy="1036060"/>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rPr>
              <a:t>Gradients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BCF3BF1-0FE0-F0E0-5FC9-9709D807FBBB}"/>
                  </a:ext>
                </a:extLst>
              </p:cNvPr>
              <p:cNvSpPr txBox="1"/>
              <p:nvPr/>
            </p:nvSpPr>
            <p:spPr>
              <a:xfrm>
                <a:off x="3353029" y="5148879"/>
                <a:ext cx="4076950"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sv-SE" sz="2400" b="0" i="1" smtClean="0">
                              <a:latin typeface="Cambria Math" panose="02040503050406030204" pitchFamily="18" charset="0"/>
                            </a:rPr>
                            <m:t>𝐿</m:t>
                          </m:r>
                        </m:num>
                        <m:den>
                          <m:r>
                            <a:rPr lang="en-US" sz="2400" i="1" smtClean="0">
                              <a:latin typeface="Cambria Math" panose="02040503050406030204" pitchFamily="18" charset="0"/>
                            </a:rPr>
                            <m:t>𝜕</m:t>
                          </m:r>
                          <m:r>
                            <a:rPr lang="sv-SE" sz="2400" b="0" i="1" smtClean="0">
                              <a:latin typeface="Cambria Math" panose="02040503050406030204" pitchFamily="18" charset="0"/>
                            </a:rPr>
                            <m:t>𝑊</m:t>
                          </m:r>
                        </m:den>
                      </m:f>
                      <m:r>
                        <a:rPr lang="sv-SE" sz="2400" b="0" i="1" smtClean="0">
                          <a:latin typeface="Cambria Math" panose="02040503050406030204" pitchFamily="18" charset="0"/>
                        </a:rPr>
                        <m:t>=− </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2</m:t>
                          </m:r>
                        </m:num>
                        <m:den>
                          <m:r>
                            <a:rPr lang="sv-SE" sz="2400" b="0" i="1" smtClean="0">
                              <a:latin typeface="Cambria Math" panose="02040503050406030204" pitchFamily="18" charset="0"/>
                            </a:rPr>
                            <m:t>𝑛</m:t>
                          </m:r>
                        </m:den>
                      </m:f>
                      <m:r>
                        <a:rPr lang="sv-SE" sz="2400" b="0" i="1" smtClean="0">
                          <a:latin typeface="Cambria Math" panose="02040503050406030204" pitchFamily="18" charset="0"/>
                        </a:rPr>
                        <m:t> </m:t>
                      </m:r>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𝑋</m:t>
                          </m:r>
                        </m:e>
                        <m:sup>
                          <m:r>
                            <a:rPr lang="sv-SE" sz="2400" b="0" i="1" smtClean="0">
                              <a:latin typeface="Cambria Math" panose="02040503050406030204" pitchFamily="18" charset="0"/>
                            </a:rPr>
                            <m:t>𝑇</m:t>
                          </m:r>
                        </m:sup>
                      </m:sSup>
                      <m:r>
                        <a:rPr lang="sv-SE" sz="2400" b="0" i="1" smtClean="0">
                          <a:latin typeface="Cambria Math" panose="02040503050406030204" pitchFamily="18" charset="0"/>
                        </a:rPr>
                        <m:t>(</m:t>
                      </m:r>
                      <m:r>
                        <a:rPr lang="sv-SE" sz="2400" b="0" i="1" smtClean="0">
                          <a:latin typeface="Cambria Math" panose="02040503050406030204" pitchFamily="18" charset="0"/>
                        </a:rPr>
                        <m:t>𝑌</m:t>
                      </m:r>
                      <m:r>
                        <a:rPr lang="sv-SE" sz="2400" b="0" i="1" smtClean="0">
                          <a:latin typeface="Cambria Math" panose="02040503050406030204" pitchFamily="18" charset="0"/>
                        </a:rPr>
                        <m:t>−</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𝑋𝑊</m:t>
                          </m:r>
                          <m:r>
                            <a:rPr lang="sv-SE" sz="2400" b="0" i="1" smtClean="0">
                              <a:latin typeface="Cambria Math" panose="02040503050406030204" pitchFamily="18" charset="0"/>
                            </a:rPr>
                            <m:t>+</m:t>
                          </m:r>
                          <m:r>
                            <a:rPr lang="sv-SE" sz="2400" b="0" i="1" smtClean="0">
                              <a:latin typeface="Cambria Math" panose="02040503050406030204" pitchFamily="18" charset="0"/>
                            </a:rPr>
                            <m:t>𝑏</m:t>
                          </m:r>
                        </m:e>
                      </m:d>
                      <m:r>
                        <a:rPr lang="sv-SE" sz="2400" b="0" i="1" smtClean="0">
                          <a:latin typeface="Cambria Math" panose="02040503050406030204" pitchFamily="18" charset="0"/>
                        </a:rPr>
                        <m:t>)</m:t>
                      </m:r>
                    </m:oMath>
                  </m:oMathPara>
                </a14:m>
                <a:endParaRPr lang="en-US" sz="2400" dirty="0"/>
              </a:p>
            </p:txBody>
          </p:sp>
        </mc:Choice>
        <mc:Fallback>
          <p:sp>
            <p:nvSpPr>
              <p:cNvPr id="10" name="TextBox 9">
                <a:extLst>
                  <a:ext uri="{FF2B5EF4-FFF2-40B4-BE49-F238E27FC236}">
                    <a16:creationId xmlns:a16="http://schemas.microsoft.com/office/drawing/2014/main" id="{1BCF3BF1-0FE0-F0E0-5FC9-9709D807FBBB}"/>
                  </a:ext>
                </a:extLst>
              </p:cNvPr>
              <p:cNvSpPr txBox="1">
                <a:spLocks noRot="1" noChangeAspect="1" noMove="1" noResize="1" noEditPoints="1" noAdjustHandles="1" noChangeArrowheads="1" noChangeShapeType="1" noTextEdit="1"/>
              </p:cNvSpPr>
              <p:nvPr/>
            </p:nvSpPr>
            <p:spPr>
              <a:xfrm>
                <a:off x="3353029" y="5148879"/>
                <a:ext cx="4076950" cy="702308"/>
              </a:xfrm>
              <a:prstGeom prst="rect">
                <a:avLst/>
              </a:prstGeom>
              <a:blipFill>
                <a:blip r:embed="rId8"/>
                <a:stretch>
                  <a:fillRect l="-1553" t="-1786" r="-1863" b="-160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F7B26A5-DC38-2729-C06A-51CBB2DC16A9}"/>
                  </a:ext>
                </a:extLst>
              </p:cNvPr>
              <p:cNvSpPr txBox="1"/>
              <p:nvPr/>
            </p:nvSpPr>
            <p:spPr>
              <a:xfrm>
                <a:off x="3353029" y="6018614"/>
                <a:ext cx="357565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sv-SE" sz="2400" b="0" i="1" smtClean="0">
                              <a:latin typeface="Cambria Math" panose="02040503050406030204" pitchFamily="18" charset="0"/>
                            </a:rPr>
                            <m:t>𝐿</m:t>
                          </m:r>
                        </m:num>
                        <m:den>
                          <m:r>
                            <a:rPr lang="en-US" sz="2400" i="1" smtClean="0">
                              <a:latin typeface="Cambria Math" panose="02040503050406030204" pitchFamily="18" charset="0"/>
                            </a:rPr>
                            <m:t>𝜕</m:t>
                          </m:r>
                          <m:r>
                            <a:rPr lang="sv-SE" sz="2400" b="0" i="1" smtClean="0">
                              <a:latin typeface="Cambria Math" panose="02040503050406030204" pitchFamily="18" charset="0"/>
                            </a:rPr>
                            <m:t>𝑏</m:t>
                          </m:r>
                        </m:den>
                      </m:f>
                      <m:r>
                        <a:rPr lang="sv-SE" sz="2400" b="0" i="1" smtClean="0">
                          <a:latin typeface="Cambria Math" panose="02040503050406030204" pitchFamily="18" charset="0"/>
                        </a:rPr>
                        <m:t>=− </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2</m:t>
                          </m:r>
                        </m:num>
                        <m:den>
                          <m:r>
                            <a:rPr lang="sv-SE" sz="2400" b="0" i="1" smtClean="0">
                              <a:latin typeface="Cambria Math" panose="02040503050406030204" pitchFamily="18" charset="0"/>
                            </a:rPr>
                            <m:t>𝑛</m:t>
                          </m:r>
                        </m:den>
                      </m:f>
                      <m:r>
                        <a:rPr lang="sv-SE" sz="2400" b="0" i="1" smtClean="0">
                          <a:latin typeface="Cambria Math" panose="02040503050406030204" pitchFamily="18" charset="0"/>
                        </a:rPr>
                        <m:t> (</m:t>
                      </m:r>
                      <m:r>
                        <a:rPr lang="sv-SE" sz="2400" b="0" i="1" smtClean="0">
                          <a:latin typeface="Cambria Math" panose="02040503050406030204" pitchFamily="18" charset="0"/>
                        </a:rPr>
                        <m:t>𝑌</m:t>
                      </m:r>
                      <m:r>
                        <a:rPr lang="sv-SE" sz="2400" b="0" i="1" smtClean="0">
                          <a:latin typeface="Cambria Math" panose="02040503050406030204" pitchFamily="18" charset="0"/>
                        </a:rPr>
                        <m:t>−</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𝑋𝑊</m:t>
                          </m:r>
                          <m:r>
                            <a:rPr lang="sv-SE" sz="2400" b="0" i="1" smtClean="0">
                              <a:latin typeface="Cambria Math" panose="02040503050406030204" pitchFamily="18" charset="0"/>
                            </a:rPr>
                            <m:t>+</m:t>
                          </m:r>
                          <m:r>
                            <a:rPr lang="sv-SE" sz="2400" b="0" i="1" smtClean="0">
                              <a:latin typeface="Cambria Math" panose="02040503050406030204" pitchFamily="18" charset="0"/>
                            </a:rPr>
                            <m:t>𝑏</m:t>
                          </m:r>
                        </m:e>
                      </m:d>
                      <m:r>
                        <a:rPr lang="sv-SE" sz="2400" b="0" i="1" smtClean="0">
                          <a:latin typeface="Cambria Math" panose="02040503050406030204" pitchFamily="18" charset="0"/>
                        </a:rPr>
                        <m:t>)</m:t>
                      </m:r>
                    </m:oMath>
                  </m:oMathPara>
                </a14:m>
                <a:endParaRPr lang="en-US" sz="2400" dirty="0"/>
              </a:p>
            </p:txBody>
          </p:sp>
        </mc:Choice>
        <mc:Fallback>
          <p:sp>
            <p:nvSpPr>
              <p:cNvPr id="11" name="TextBox 10">
                <a:extLst>
                  <a:ext uri="{FF2B5EF4-FFF2-40B4-BE49-F238E27FC236}">
                    <a16:creationId xmlns:a16="http://schemas.microsoft.com/office/drawing/2014/main" id="{3F7B26A5-DC38-2729-C06A-51CBB2DC16A9}"/>
                  </a:ext>
                </a:extLst>
              </p:cNvPr>
              <p:cNvSpPr txBox="1">
                <a:spLocks noRot="1" noChangeAspect="1" noMove="1" noResize="1" noEditPoints="1" noAdjustHandles="1" noChangeArrowheads="1" noChangeShapeType="1" noTextEdit="1"/>
              </p:cNvSpPr>
              <p:nvPr/>
            </p:nvSpPr>
            <p:spPr>
              <a:xfrm>
                <a:off x="3353029" y="6018614"/>
                <a:ext cx="3575659" cy="702308"/>
              </a:xfrm>
              <a:prstGeom prst="rect">
                <a:avLst/>
              </a:prstGeom>
              <a:blipFill>
                <a:blip r:embed="rId9"/>
                <a:stretch>
                  <a:fillRect l="-1773" r="-2482" b="-14035"/>
                </a:stretch>
              </a:blipFill>
            </p:spPr>
            <p:txBody>
              <a:bodyPr/>
              <a:lstStyle/>
              <a:p>
                <a:r>
                  <a:rPr lang="en-US">
                    <a:noFill/>
                  </a:rPr>
                  <a:t> </a:t>
                </a:r>
              </a:p>
            </p:txBody>
          </p:sp>
        </mc:Fallback>
      </mc:AlternateContent>
    </p:spTree>
    <p:extLst>
      <p:ext uri="{BB962C8B-B14F-4D97-AF65-F5344CB8AC3E}">
        <p14:creationId xmlns:p14="http://schemas.microsoft.com/office/powerpoint/2010/main" val="53266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3E27-2415-A52E-AFFC-026333A23881}"/>
              </a:ext>
            </a:extLst>
          </p:cNvPr>
          <p:cNvSpPr>
            <a:spLocks noGrp="1"/>
          </p:cNvSpPr>
          <p:nvPr>
            <p:ph type="title"/>
          </p:nvPr>
        </p:nvSpPr>
        <p:spPr/>
        <p:txBody>
          <a:bodyPr/>
          <a:lstStyle/>
          <a:p>
            <a:r>
              <a:rPr lang="en-US" dirty="0" err="1"/>
              <a:t>OtherTypes</a:t>
            </a:r>
            <a:r>
              <a:rPr lang="en-US" dirty="0"/>
              <a:t> of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00625B-7E57-54FA-85B2-FADDE15C47F4}"/>
                  </a:ext>
                </a:extLst>
              </p:cNvPr>
              <p:cNvSpPr>
                <a:spLocks noGrp="1"/>
              </p:cNvSpPr>
              <p:nvPr>
                <p:ph sz="quarter" idx="13"/>
              </p:nvPr>
            </p:nvSpPr>
            <p:spPr/>
            <p:txBody>
              <a:bodyPr/>
              <a:lstStyle/>
              <a:p>
                <a:pPr>
                  <a:lnSpc>
                    <a:spcPct val="150000"/>
                  </a:lnSpc>
                </a:pPr>
                <a:r>
                  <a:rPr lang="en-US" sz="2400" dirty="0">
                    <a:solidFill>
                      <a:schemeClr val="tx1"/>
                    </a:solidFill>
                  </a:rPr>
                  <a:t>Ridge Regression (L2 regularized)</a:t>
                </a:r>
              </a:p>
              <a:p>
                <a:pPr lvl="1">
                  <a:lnSpc>
                    <a:spcPct val="150000"/>
                  </a:lnSpc>
                </a:pPr>
                <a:r>
                  <a:rPr lang="en-US" sz="2400" dirty="0">
                    <a:solidFill>
                      <a:schemeClr val="tx1"/>
                    </a:solidFill>
                  </a:rPr>
                  <a:t>Objective  </a:t>
                </a:r>
                <a14:m>
                  <m:oMath xmlns:m="http://schemas.openxmlformats.org/officeDocument/2006/math">
                    <m:r>
                      <a:rPr lang="sv-SE" sz="2400" b="0" i="1" smtClean="0">
                        <a:solidFill>
                          <a:schemeClr val="tx1"/>
                        </a:solidFill>
                        <a:latin typeface="Cambria Math" panose="02040503050406030204" pitchFamily="18" charset="0"/>
                      </a:rPr>
                      <m:t>𝑚𝑖𝑛𝑖𝑚𝑖𝑧𝑒</m:t>
                    </m:r>
                    <m:r>
                      <a:rPr lang="sv-SE" sz="2400" b="0" i="1" smtClean="0">
                        <a:solidFill>
                          <a:schemeClr val="tx1"/>
                        </a:solidFill>
                        <a:latin typeface="Cambria Math" panose="02040503050406030204" pitchFamily="18" charset="0"/>
                      </a:rPr>
                      <m:t> </m:t>
                    </m:r>
                    <m:sSubSup>
                      <m:sSubSupPr>
                        <m:ctrlPr>
                          <a:rPr lang="sv-SE" sz="2400" b="0" i="1" smtClean="0">
                            <a:solidFill>
                              <a:schemeClr val="tx1"/>
                            </a:solidFill>
                            <a:latin typeface="Cambria Math" panose="02040503050406030204" pitchFamily="18" charset="0"/>
                          </a:rPr>
                        </m:ctrlPr>
                      </m:sSubSupPr>
                      <m:e>
                        <m:r>
                          <a:rPr lang="sv-SE" sz="2400" b="0" i="1" smtClean="0">
                            <a:solidFill>
                              <a:schemeClr val="tx1"/>
                            </a:solidFill>
                            <a:latin typeface="Cambria Math" panose="02040503050406030204" pitchFamily="18" charset="0"/>
                          </a:rPr>
                          <m:t>∑</m:t>
                        </m:r>
                      </m:e>
                      <m:sub>
                        <m:r>
                          <a:rPr lang="sv-SE" sz="2400" b="0" i="1" smtClean="0">
                            <a:solidFill>
                              <a:schemeClr val="tx1"/>
                            </a:solidFill>
                            <a:latin typeface="Cambria Math" panose="02040503050406030204" pitchFamily="18" charset="0"/>
                          </a:rPr>
                          <m:t>𝑖</m:t>
                        </m:r>
                        <m:r>
                          <a:rPr lang="sv-SE" sz="2400" b="0" i="1" smtClean="0">
                            <a:solidFill>
                              <a:schemeClr val="tx1"/>
                            </a:solidFill>
                            <a:latin typeface="Cambria Math" panose="02040503050406030204" pitchFamily="18" charset="0"/>
                          </a:rPr>
                          <m:t>=1 </m:t>
                        </m:r>
                      </m:sub>
                      <m:sup>
                        <m:r>
                          <a:rPr lang="sv-SE" sz="2400" b="0" i="1" smtClean="0">
                            <a:solidFill>
                              <a:schemeClr val="tx1"/>
                            </a:solidFill>
                            <a:latin typeface="Cambria Math" panose="02040503050406030204" pitchFamily="18" charset="0"/>
                          </a:rPr>
                          <m:t>𝑛</m:t>
                        </m:r>
                      </m:sup>
                    </m:sSubSup>
                    <m:sSup>
                      <m:sSupPr>
                        <m:ctrlPr>
                          <a:rPr lang="sv-SE" sz="2400" b="0" i="1" smtClean="0">
                            <a:solidFill>
                              <a:schemeClr val="tx1"/>
                            </a:solidFill>
                            <a:latin typeface="Cambria Math" panose="02040503050406030204" pitchFamily="18" charset="0"/>
                          </a:rPr>
                        </m:ctrlPr>
                      </m:sSupPr>
                      <m:e>
                        <m:d>
                          <m:dPr>
                            <m:ctrlPr>
                              <a:rPr lang="sv-SE" sz="2400" b="0" i="1" smtClean="0">
                                <a:solidFill>
                                  <a:schemeClr val="tx1"/>
                                </a:solidFill>
                                <a:latin typeface="Cambria Math" panose="02040503050406030204" pitchFamily="18" charset="0"/>
                              </a:rPr>
                            </m:ctrlPr>
                          </m:dPr>
                          <m:e>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𝑦</m:t>
                                </m:r>
                              </m:e>
                              <m:sub>
                                <m:r>
                                  <a:rPr lang="sv-SE" sz="2400" b="0" i="1" smtClean="0">
                                    <a:solidFill>
                                      <a:schemeClr val="tx1"/>
                                    </a:solidFill>
                                    <a:latin typeface="Cambria Math" panose="02040503050406030204" pitchFamily="18" charset="0"/>
                                  </a:rPr>
                                  <m:t>𝑖</m:t>
                                </m:r>
                              </m:sub>
                            </m:sSub>
                            <m:r>
                              <a:rPr lang="sv-SE" sz="2400" b="0" i="1" smtClean="0">
                                <a:solidFill>
                                  <a:schemeClr val="tx1"/>
                                </a:solidFill>
                                <a:latin typeface="Cambria Math" panose="02040503050406030204" pitchFamily="18" charset="0"/>
                              </a:rPr>
                              <m:t>−</m:t>
                            </m:r>
                            <m:acc>
                              <m:accPr>
                                <m:chr m:val="̅"/>
                                <m:ctrlPr>
                                  <a:rPr lang="sv-SE" sz="2400" b="0" i="1" smtClean="0">
                                    <a:solidFill>
                                      <a:schemeClr val="tx1"/>
                                    </a:solidFill>
                                    <a:latin typeface="Cambria Math" panose="02040503050406030204" pitchFamily="18" charset="0"/>
                                  </a:rPr>
                                </m:ctrlPr>
                              </m:accPr>
                              <m:e>
                                <m:r>
                                  <a:rPr lang="sv-SE" sz="2400" b="0" i="1" smtClean="0">
                                    <a:solidFill>
                                      <a:schemeClr val="tx1"/>
                                    </a:solidFill>
                                    <a:latin typeface="Cambria Math" panose="02040503050406030204" pitchFamily="18" charset="0"/>
                                  </a:rPr>
                                  <m:t>𝑦</m:t>
                                </m:r>
                              </m:e>
                            </m:acc>
                          </m:e>
                        </m:d>
                      </m:e>
                      <m:sup>
                        <m:r>
                          <a:rPr lang="sv-SE" sz="2400" b="0" i="1" smtClean="0">
                            <a:solidFill>
                              <a:schemeClr val="tx1"/>
                            </a:solidFill>
                            <a:latin typeface="Cambria Math" panose="02040503050406030204" pitchFamily="18" charset="0"/>
                          </a:rPr>
                          <m:t>2</m:t>
                        </m:r>
                      </m:sup>
                    </m:sSup>
                    <m:r>
                      <a:rPr lang="sv-SE" sz="2400" b="0" i="1" smtClean="0">
                        <a:solidFill>
                          <a:schemeClr val="tx1"/>
                        </a:solidFill>
                        <a:latin typeface="Cambria Math" panose="02040503050406030204" pitchFamily="18" charset="0"/>
                      </a:rPr>
                      <m:t>+</m:t>
                    </m:r>
                    <m:sSubSup>
                      <m:sSubSupPr>
                        <m:ctrlPr>
                          <a:rPr lang="sv-SE" sz="2400" b="0" i="1" smtClean="0">
                            <a:solidFill>
                              <a:schemeClr val="tx1"/>
                            </a:solidFill>
                            <a:latin typeface="Cambria Math" panose="02040503050406030204" pitchFamily="18" charset="0"/>
                          </a:rPr>
                        </m:ctrlPr>
                      </m:sSubSupPr>
                      <m:e>
                        <m:r>
                          <a:rPr lang="sv-SE" sz="2400" b="0" i="1" smtClean="0">
                            <a:solidFill>
                              <a:schemeClr val="tx1"/>
                            </a:solidFill>
                            <a:latin typeface="Cambria Math" panose="02040503050406030204" pitchFamily="18" charset="0"/>
                          </a:rPr>
                          <m:t>𝜆</m:t>
                        </m:r>
                        <m:r>
                          <a:rPr lang="sv-SE" sz="2400" b="0" i="1" smtClean="0">
                            <a:solidFill>
                              <a:schemeClr val="tx1"/>
                            </a:solidFill>
                            <a:latin typeface="Cambria Math" panose="02040503050406030204" pitchFamily="18" charset="0"/>
                          </a:rPr>
                          <m:t> ∑</m:t>
                        </m:r>
                      </m:e>
                      <m:sub>
                        <m:r>
                          <a:rPr lang="sv-SE" sz="2400" b="0" i="1" smtClean="0">
                            <a:solidFill>
                              <a:schemeClr val="tx1"/>
                            </a:solidFill>
                            <a:latin typeface="Cambria Math" panose="02040503050406030204" pitchFamily="18" charset="0"/>
                          </a:rPr>
                          <m:t>𝑗</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𝑝</m:t>
                        </m:r>
                      </m:sup>
                    </m:sSubSup>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𝛽</m:t>
                        </m:r>
                      </m:e>
                      <m:sup>
                        <m:r>
                          <a:rPr lang="sv-SE" sz="2400" b="0" i="1" smtClean="0">
                            <a:solidFill>
                              <a:schemeClr val="tx1"/>
                            </a:solidFill>
                            <a:latin typeface="Cambria Math" panose="02040503050406030204" pitchFamily="18" charset="0"/>
                          </a:rPr>
                          <m:t>2</m:t>
                        </m:r>
                      </m:sup>
                    </m:sSup>
                  </m:oMath>
                </a14:m>
                <a:endParaRPr lang="en-US" sz="2400" dirty="0">
                  <a:solidFill>
                    <a:schemeClr val="tx1"/>
                  </a:solidFill>
                </a:endParaRPr>
              </a:p>
              <a:p>
                <a:pPr>
                  <a:lnSpc>
                    <a:spcPct val="150000"/>
                  </a:lnSpc>
                </a:pPr>
                <a:r>
                  <a:rPr lang="en-US" sz="2400" dirty="0">
                    <a:solidFill>
                      <a:schemeClr val="tx1"/>
                    </a:solidFill>
                  </a:rPr>
                  <a:t>LASSO Regression (L1 regularized)</a:t>
                </a:r>
              </a:p>
              <a:p>
                <a:pPr lvl="1">
                  <a:lnSpc>
                    <a:spcPct val="150000"/>
                  </a:lnSpc>
                </a:pPr>
                <a:r>
                  <a:rPr lang="en-US" sz="2200" dirty="0">
                    <a:solidFill>
                      <a:schemeClr val="tx1"/>
                    </a:solidFill>
                  </a:rPr>
                  <a:t>Objective </a:t>
                </a:r>
                <a14:m>
                  <m:oMath xmlns:m="http://schemas.openxmlformats.org/officeDocument/2006/math">
                    <m:r>
                      <a:rPr lang="sv-SE" sz="2000" b="0" i="1" smtClean="0">
                        <a:solidFill>
                          <a:schemeClr val="tx1"/>
                        </a:solidFill>
                        <a:latin typeface="Cambria Math" panose="02040503050406030204" pitchFamily="18" charset="0"/>
                      </a:rPr>
                      <m:t>𝑚𝑖𝑛𝑖𝑚𝑖𝑧𝑒</m:t>
                    </m:r>
                    <m:r>
                      <a:rPr lang="sv-SE" sz="2000" b="0" i="1" smtClean="0">
                        <a:solidFill>
                          <a:schemeClr val="tx1"/>
                        </a:solidFill>
                        <a:latin typeface="Cambria Math" panose="02040503050406030204" pitchFamily="18" charset="0"/>
                      </a:rPr>
                      <m:t> </m:t>
                    </m:r>
                    <m:sSubSup>
                      <m:sSubSupPr>
                        <m:ctrlPr>
                          <a:rPr lang="sv-SE" sz="2000" b="0" i="1" smtClean="0">
                            <a:solidFill>
                              <a:schemeClr val="tx1"/>
                            </a:solidFill>
                            <a:latin typeface="Cambria Math" panose="02040503050406030204" pitchFamily="18" charset="0"/>
                          </a:rPr>
                        </m:ctrlPr>
                      </m:sSubSupPr>
                      <m:e>
                        <m:r>
                          <a:rPr lang="sv-SE" sz="2000" b="0" i="1" smtClean="0">
                            <a:solidFill>
                              <a:schemeClr val="tx1"/>
                            </a:solidFill>
                            <a:latin typeface="Cambria Math" panose="02040503050406030204" pitchFamily="18" charset="0"/>
                          </a:rPr>
                          <m:t>∑</m:t>
                        </m:r>
                      </m:e>
                      <m:sub>
                        <m:r>
                          <a:rPr lang="sv-SE" sz="2000" b="0" i="1" smtClean="0">
                            <a:solidFill>
                              <a:schemeClr val="tx1"/>
                            </a:solidFill>
                            <a:latin typeface="Cambria Math" panose="02040503050406030204" pitchFamily="18" charset="0"/>
                          </a:rPr>
                          <m:t>𝑖</m:t>
                        </m:r>
                        <m:r>
                          <a:rPr lang="sv-SE" sz="2000" b="0" i="1" smtClean="0">
                            <a:solidFill>
                              <a:schemeClr val="tx1"/>
                            </a:solidFill>
                            <a:latin typeface="Cambria Math" panose="02040503050406030204" pitchFamily="18" charset="0"/>
                          </a:rPr>
                          <m:t>=1 </m:t>
                        </m:r>
                      </m:sub>
                      <m:sup>
                        <m:r>
                          <a:rPr lang="sv-SE" sz="2000" b="0" i="1" smtClean="0">
                            <a:solidFill>
                              <a:schemeClr val="tx1"/>
                            </a:solidFill>
                            <a:latin typeface="Cambria Math" panose="02040503050406030204" pitchFamily="18" charset="0"/>
                          </a:rPr>
                          <m:t>𝑛</m:t>
                        </m:r>
                      </m:sup>
                    </m:sSubSup>
                    <m:sSup>
                      <m:sSupPr>
                        <m:ctrlPr>
                          <a:rPr lang="sv-SE" sz="2000" b="0" i="1" smtClean="0">
                            <a:solidFill>
                              <a:schemeClr val="tx1"/>
                            </a:solidFill>
                            <a:latin typeface="Cambria Math" panose="02040503050406030204" pitchFamily="18" charset="0"/>
                          </a:rPr>
                        </m:ctrlPr>
                      </m:sSupPr>
                      <m:e>
                        <m:d>
                          <m:dPr>
                            <m:ctrlPr>
                              <a:rPr lang="sv-SE" sz="2000" b="0" i="1" smtClean="0">
                                <a:solidFill>
                                  <a:schemeClr val="tx1"/>
                                </a:solidFill>
                                <a:latin typeface="Cambria Math" panose="02040503050406030204" pitchFamily="18" charset="0"/>
                              </a:rPr>
                            </m:ctrlPr>
                          </m:dPr>
                          <m:e>
                            <m:sSub>
                              <m:sSubPr>
                                <m:ctrlPr>
                                  <a:rPr lang="sv-SE" sz="2000" b="0" i="1" smtClean="0">
                                    <a:solidFill>
                                      <a:schemeClr val="tx1"/>
                                    </a:solidFill>
                                    <a:latin typeface="Cambria Math" panose="02040503050406030204" pitchFamily="18" charset="0"/>
                                  </a:rPr>
                                </m:ctrlPr>
                              </m:sSubPr>
                              <m:e>
                                <m:r>
                                  <a:rPr lang="sv-SE" sz="2000" b="0" i="1" smtClean="0">
                                    <a:solidFill>
                                      <a:schemeClr val="tx1"/>
                                    </a:solidFill>
                                    <a:latin typeface="Cambria Math" panose="02040503050406030204" pitchFamily="18" charset="0"/>
                                  </a:rPr>
                                  <m:t>𝑦</m:t>
                                </m:r>
                              </m:e>
                              <m:sub>
                                <m:r>
                                  <a:rPr lang="sv-SE" sz="2000" b="0" i="1" smtClean="0">
                                    <a:solidFill>
                                      <a:schemeClr val="tx1"/>
                                    </a:solidFill>
                                    <a:latin typeface="Cambria Math" panose="02040503050406030204" pitchFamily="18" charset="0"/>
                                  </a:rPr>
                                  <m:t>𝑖</m:t>
                                </m:r>
                              </m:sub>
                            </m:sSub>
                            <m:r>
                              <a:rPr lang="sv-SE" sz="2000" b="0" i="1" smtClean="0">
                                <a:solidFill>
                                  <a:schemeClr val="tx1"/>
                                </a:solidFill>
                                <a:latin typeface="Cambria Math" panose="02040503050406030204" pitchFamily="18" charset="0"/>
                              </a:rPr>
                              <m:t>−</m:t>
                            </m:r>
                            <m:acc>
                              <m:accPr>
                                <m:chr m:val="̅"/>
                                <m:ctrlPr>
                                  <a:rPr lang="sv-SE" sz="2000" b="0" i="1" smtClean="0">
                                    <a:solidFill>
                                      <a:schemeClr val="tx1"/>
                                    </a:solidFill>
                                    <a:latin typeface="Cambria Math" panose="02040503050406030204" pitchFamily="18" charset="0"/>
                                  </a:rPr>
                                </m:ctrlPr>
                              </m:accPr>
                              <m:e>
                                <m:r>
                                  <a:rPr lang="sv-SE" sz="2000" b="0" i="1" smtClean="0">
                                    <a:solidFill>
                                      <a:schemeClr val="tx1"/>
                                    </a:solidFill>
                                    <a:latin typeface="Cambria Math" panose="02040503050406030204" pitchFamily="18" charset="0"/>
                                  </a:rPr>
                                  <m:t>𝑦</m:t>
                                </m:r>
                              </m:e>
                            </m:acc>
                          </m:e>
                        </m:d>
                      </m:e>
                      <m:sup>
                        <m:r>
                          <a:rPr lang="sv-SE" sz="2000" b="0" i="1" smtClean="0">
                            <a:solidFill>
                              <a:schemeClr val="tx1"/>
                            </a:solidFill>
                            <a:latin typeface="Cambria Math" panose="02040503050406030204" pitchFamily="18" charset="0"/>
                          </a:rPr>
                          <m:t>2</m:t>
                        </m:r>
                      </m:sup>
                    </m:sSup>
                    <m:r>
                      <a:rPr lang="sv-SE" sz="2000" b="0" i="1" smtClean="0">
                        <a:solidFill>
                          <a:schemeClr val="tx1"/>
                        </a:solidFill>
                        <a:latin typeface="Cambria Math" panose="02040503050406030204" pitchFamily="18" charset="0"/>
                      </a:rPr>
                      <m:t>+</m:t>
                    </m:r>
                    <m:sSubSup>
                      <m:sSubSupPr>
                        <m:ctrlPr>
                          <a:rPr lang="sv-SE" sz="2000" b="0" i="1" smtClean="0">
                            <a:solidFill>
                              <a:schemeClr val="tx1"/>
                            </a:solidFill>
                            <a:latin typeface="Cambria Math" panose="02040503050406030204" pitchFamily="18" charset="0"/>
                          </a:rPr>
                        </m:ctrlPr>
                      </m:sSubSupPr>
                      <m:e>
                        <m:r>
                          <a:rPr lang="sv-SE" sz="2000" b="0" i="1" smtClean="0">
                            <a:solidFill>
                              <a:schemeClr val="tx1"/>
                            </a:solidFill>
                            <a:latin typeface="Cambria Math" panose="02040503050406030204" pitchFamily="18" charset="0"/>
                          </a:rPr>
                          <m:t>𝜆</m:t>
                        </m:r>
                        <m:r>
                          <a:rPr lang="sv-SE" sz="2000" b="0" i="1" smtClean="0">
                            <a:solidFill>
                              <a:schemeClr val="tx1"/>
                            </a:solidFill>
                            <a:latin typeface="Cambria Math" panose="02040503050406030204" pitchFamily="18" charset="0"/>
                          </a:rPr>
                          <m:t> ∑</m:t>
                        </m:r>
                      </m:e>
                      <m:sub>
                        <m:r>
                          <a:rPr lang="sv-SE" sz="2000" b="0" i="1" smtClean="0">
                            <a:solidFill>
                              <a:schemeClr val="tx1"/>
                            </a:solidFill>
                            <a:latin typeface="Cambria Math" panose="02040503050406030204" pitchFamily="18" charset="0"/>
                          </a:rPr>
                          <m:t>𝑗</m:t>
                        </m:r>
                        <m:r>
                          <a:rPr lang="sv-SE" sz="2000" b="0" i="1" smtClean="0">
                            <a:solidFill>
                              <a:schemeClr val="tx1"/>
                            </a:solidFill>
                            <a:latin typeface="Cambria Math" panose="02040503050406030204" pitchFamily="18" charset="0"/>
                          </a:rPr>
                          <m:t>=1</m:t>
                        </m:r>
                      </m:sub>
                      <m:sup>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m:t>
                        </m:r>
                      </m:sup>
                    </m:sSubSup>
                    <m:r>
                      <a:rPr lang="sv-SE" sz="2000" b="0" i="1" smtClean="0">
                        <a:solidFill>
                          <a:schemeClr val="tx1"/>
                        </a:solidFill>
                        <a:latin typeface="Cambria Math" panose="02040503050406030204" pitchFamily="18" charset="0"/>
                      </a:rPr>
                      <m:t>|</m:t>
                    </m:r>
                    <m:r>
                      <a:rPr lang="sv-SE" sz="2000" b="0" i="1" smtClean="0">
                        <a:solidFill>
                          <a:schemeClr val="tx1"/>
                        </a:solidFill>
                        <a:latin typeface="Cambria Math" panose="02040503050406030204" pitchFamily="18" charset="0"/>
                      </a:rPr>
                      <m:t>𝛽</m:t>
                    </m:r>
                    <m:r>
                      <a:rPr lang="sv-SE" sz="2000" b="0" i="1" smtClean="0">
                        <a:solidFill>
                          <a:schemeClr val="tx1"/>
                        </a:solidFill>
                        <a:latin typeface="Cambria Math" panose="02040503050406030204" pitchFamily="18" charset="0"/>
                      </a:rPr>
                      <m:t>|</m:t>
                    </m:r>
                  </m:oMath>
                </a14:m>
                <a:endParaRPr lang="en-US" sz="2200" dirty="0">
                  <a:solidFill>
                    <a:schemeClr val="tx1"/>
                  </a:solidFill>
                </a:endParaRPr>
              </a:p>
              <a:p>
                <a:pPr>
                  <a:lnSpc>
                    <a:spcPct val="150000"/>
                  </a:lnSpc>
                </a:pPr>
                <a:r>
                  <a:rPr lang="en-US" sz="2400" dirty="0">
                    <a:solidFill>
                      <a:schemeClr val="tx1"/>
                    </a:solidFill>
                  </a:rPr>
                  <a:t>Elastic Net Regression</a:t>
                </a:r>
              </a:p>
              <a:p>
                <a:pPr lvl="1">
                  <a:lnSpc>
                    <a:spcPct val="150000"/>
                  </a:lnSpc>
                </a:pPr>
                <a14:m>
                  <m:oMath xmlns:m="http://schemas.openxmlformats.org/officeDocument/2006/math">
                    <m:r>
                      <a:rPr lang="sv-SE" sz="2000" b="0" i="1" smtClean="0">
                        <a:solidFill>
                          <a:schemeClr val="tx1"/>
                        </a:solidFill>
                        <a:latin typeface="Cambria Math" panose="02040503050406030204" pitchFamily="18" charset="0"/>
                      </a:rPr>
                      <m:t>𝑚𝑖𝑛𝑖𝑚𝑖𝑧𝑒</m:t>
                    </m:r>
                    <m:r>
                      <a:rPr lang="sv-SE" sz="2000" b="0" i="1" smtClean="0">
                        <a:solidFill>
                          <a:schemeClr val="tx1"/>
                        </a:solidFill>
                        <a:latin typeface="Cambria Math" panose="02040503050406030204" pitchFamily="18" charset="0"/>
                      </a:rPr>
                      <m:t> </m:t>
                    </m:r>
                    <m:sSubSup>
                      <m:sSubSupPr>
                        <m:ctrlPr>
                          <a:rPr lang="sv-SE" sz="2000" b="0" i="1" smtClean="0">
                            <a:solidFill>
                              <a:schemeClr val="tx1"/>
                            </a:solidFill>
                            <a:latin typeface="Cambria Math" panose="02040503050406030204" pitchFamily="18" charset="0"/>
                          </a:rPr>
                        </m:ctrlPr>
                      </m:sSubSupPr>
                      <m:e>
                        <m:r>
                          <a:rPr lang="sv-SE" sz="2000" b="0" i="1" smtClean="0">
                            <a:solidFill>
                              <a:schemeClr val="tx1"/>
                            </a:solidFill>
                            <a:latin typeface="Cambria Math" panose="02040503050406030204" pitchFamily="18" charset="0"/>
                          </a:rPr>
                          <m:t>∑</m:t>
                        </m:r>
                      </m:e>
                      <m:sub>
                        <m:r>
                          <a:rPr lang="sv-SE" sz="2000" b="0" i="1" smtClean="0">
                            <a:solidFill>
                              <a:schemeClr val="tx1"/>
                            </a:solidFill>
                            <a:latin typeface="Cambria Math" panose="02040503050406030204" pitchFamily="18" charset="0"/>
                          </a:rPr>
                          <m:t>𝑖</m:t>
                        </m:r>
                        <m:r>
                          <a:rPr lang="sv-SE" sz="2000" b="0" i="1" smtClean="0">
                            <a:solidFill>
                              <a:schemeClr val="tx1"/>
                            </a:solidFill>
                            <a:latin typeface="Cambria Math" panose="02040503050406030204" pitchFamily="18" charset="0"/>
                          </a:rPr>
                          <m:t>=1 </m:t>
                        </m:r>
                      </m:sub>
                      <m:sup>
                        <m:r>
                          <a:rPr lang="sv-SE" sz="2000" b="0" i="1" smtClean="0">
                            <a:solidFill>
                              <a:schemeClr val="tx1"/>
                            </a:solidFill>
                            <a:latin typeface="Cambria Math" panose="02040503050406030204" pitchFamily="18" charset="0"/>
                          </a:rPr>
                          <m:t>𝑛</m:t>
                        </m:r>
                      </m:sup>
                    </m:sSubSup>
                    <m:sSup>
                      <m:sSupPr>
                        <m:ctrlPr>
                          <a:rPr lang="sv-SE" sz="2000" b="0" i="1" smtClean="0">
                            <a:solidFill>
                              <a:schemeClr val="tx1"/>
                            </a:solidFill>
                            <a:latin typeface="Cambria Math" panose="02040503050406030204" pitchFamily="18" charset="0"/>
                          </a:rPr>
                        </m:ctrlPr>
                      </m:sSupPr>
                      <m:e>
                        <m:d>
                          <m:dPr>
                            <m:ctrlPr>
                              <a:rPr lang="sv-SE" sz="2000" b="0" i="1" smtClean="0">
                                <a:solidFill>
                                  <a:schemeClr val="tx1"/>
                                </a:solidFill>
                                <a:latin typeface="Cambria Math" panose="02040503050406030204" pitchFamily="18" charset="0"/>
                              </a:rPr>
                            </m:ctrlPr>
                          </m:dPr>
                          <m:e>
                            <m:sSub>
                              <m:sSubPr>
                                <m:ctrlPr>
                                  <a:rPr lang="sv-SE" sz="2000" b="0" i="1" smtClean="0">
                                    <a:solidFill>
                                      <a:schemeClr val="tx1"/>
                                    </a:solidFill>
                                    <a:latin typeface="Cambria Math" panose="02040503050406030204" pitchFamily="18" charset="0"/>
                                  </a:rPr>
                                </m:ctrlPr>
                              </m:sSubPr>
                              <m:e>
                                <m:r>
                                  <a:rPr lang="sv-SE" sz="2000" b="0" i="1" smtClean="0">
                                    <a:solidFill>
                                      <a:schemeClr val="tx1"/>
                                    </a:solidFill>
                                    <a:latin typeface="Cambria Math" panose="02040503050406030204" pitchFamily="18" charset="0"/>
                                  </a:rPr>
                                  <m:t>𝑦</m:t>
                                </m:r>
                              </m:e>
                              <m:sub>
                                <m:r>
                                  <a:rPr lang="sv-SE" sz="2000" b="0" i="1" smtClean="0">
                                    <a:solidFill>
                                      <a:schemeClr val="tx1"/>
                                    </a:solidFill>
                                    <a:latin typeface="Cambria Math" panose="02040503050406030204" pitchFamily="18" charset="0"/>
                                  </a:rPr>
                                  <m:t>𝑖</m:t>
                                </m:r>
                              </m:sub>
                            </m:sSub>
                            <m:r>
                              <a:rPr lang="sv-SE" sz="2000" b="0" i="1" smtClean="0">
                                <a:solidFill>
                                  <a:schemeClr val="tx1"/>
                                </a:solidFill>
                                <a:latin typeface="Cambria Math" panose="02040503050406030204" pitchFamily="18" charset="0"/>
                              </a:rPr>
                              <m:t>−</m:t>
                            </m:r>
                            <m:acc>
                              <m:accPr>
                                <m:chr m:val="̅"/>
                                <m:ctrlPr>
                                  <a:rPr lang="sv-SE" sz="2000" b="0" i="1" smtClean="0">
                                    <a:solidFill>
                                      <a:schemeClr val="tx1"/>
                                    </a:solidFill>
                                    <a:latin typeface="Cambria Math" panose="02040503050406030204" pitchFamily="18" charset="0"/>
                                  </a:rPr>
                                </m:ctrlPr>
                              </m:accPr>
                              <m:e>
                                <m:r>
                                  <a:rPr lang="sv-SE" sz="2000" b="0" i="1" smtClean="0">
                                    <a:solidFill>
                                      <a:schemeClr val="tx1"/>
                                    </a:solidFill>
                                    <a:latin typeface="Cambria Math" panose="02040503050406030204" pitchFamily="18" charset="0"/>
                                  </a:rPr>
                                  <m:t>𝑦</m:t>
                                </m:r>
                              </m:e>
                            </m:acc>
                          </m:e>
                        </m:d>
                      </m:e>
                      <m:sup>
                        <m:r>
                          <a:rPr lang="sv-SE" sz="2000" b="0" i="1" smtClean="0">
                            <a:solidFill>
                              <a:schemeClr val="tx1"/>
                            </a:solidFill>
                            <a:latin typeface="Cambria Math" panose="02040503050406030204" pitchFamily="18" charset="0"/>
                          </a:rPr>
                          <m:t>2</m:t>
                        </m:r>
                      </m:sup>
                    </m:sSup>
                    <m:r>
                      <a:rPr lang="sv-SE" sz="2000" b="0" i="1" smtClean="0">
                        <a:solidFill>
                          <a:schemeClr val="tx1"/>
                        </a:solidFill>
                        <a:latin typeface="Cambria Math" panose="02040503050406030204" pitchFamily="18" charset="0"/>
                      </a:rPr>
                      <m:t>+</m:t>
                    </m:r>
                    <m:sSubSup>
                      <m:sSubSupPr>
                        <m:ctrlPr>
                          <a:rPr lang="sv-SE" sz="2000" i="1">
                            <a:solidFill>
                              <a:schemeClr val="tx1"/>
                            </a:solidFill>
                            <a:latin typeface="Cambria Math" panose="02040503050406030204" pitchFamily="18" charset="0"/>
                          </a:rPr>
                        </m:ctrlPr>
                      </m:sSubSupPr>
                      <m:e>
                        <m:sSub>
                          <m:sSubPr>
                            <m:ctrlPr>
                              <a:rPr lang="sv-SE" sz="2000" b="0" i="1" smtClean="0">
                                <a:solidFill>
                                  <a:schemeClr val="tx1"/>
                                </a:solidFill>
                                <a:latin typeface="Cambria Math" panose="02040503050406030204" pitchFamily="18" charset="0"/>
                              </a:rPr>
                            </m:ctrlPr>
                          </m:sSubPr>
                          <m:e>
                            <m:r>
                              <a:rPr lang="sv-SE" sz="2000" i="1">
                                <a:solidFill>
                                  <a:schemeClr val="tx1"/>
                                </a:solidFill>
                                <a:latin typeface="Cambria Math" panose="02040503050406030204" pitchFamily="18" charset="0"/>
                              </a:rPr>
                              <m:t>𝜆</m:t>
                            </m:r>
                          </m:e>
                          <m:sub>
                            <m:r>
                              <a:rPr lang="sv-SE" sz="2000" b="0" i="1" smtClean="0">
                                <a:solidFill>
                                  <a:schemeClr val="tx1"/>
                                </a:solidFill>
                                <a:latin typeface="Cambria Math" panose="02040503050406030204" pitchFamily="18" charset="0"/>
                              </a:rPr>
                              <m:t>1</m:t>
                            </m:r>
                          </m:sub>
                        </m:sSub>
                        <m:r>
                          <a:rPr lang="sv-SE" sz="2000" i="1">
                            <a:solidFill>
                              <a:schemeClr val="tx1"/>
                            </a:solidFill>
                            <a:latin typeface="Cambria Math" panose="02040503050406030204" pitchFamily="18" charset="0"/>
                          </a:rPr>
                          <m:t>∑</m:t>
                        </m:r>
                      </m:e>
                      <m:sub>
                        <m:r>
                          <a:rPr lang="sv-SE" sz="2000" i="1">
                            <a:solidFill>
                              <a:schemeClr val="tx1"/>
                            </a:solidFill>
                            <a:latin typeface="Cambria Math" panose="02040503050406030204" pitchFamily="18" charset="0"/>
                          </a:rPr>
                          <m:t>𝑗</m:t>
                        </m:r>
                        <m:r>
                          <a:rPr lang="sv-SE" sz="2000" i="1">
                            <a:solidFill>
                              <a:schemeClr val="tx1"/>
                            </a:solidFill>
                            <a:latin typeface="Cambria Math" panose="02040503050406030204" pitchFamily="18" charset="0"/>
                          </a:rPr>
                          <m:t>=1</m:t>
                        </m:r>
                      </m:sub>
                      <m:sup>
                        <m:r>
                          <a:rPr lang="sv-SE" sz="2000" i="1">
                            <a:solidFill>
                              <a:schemeClr val="tx1"/>
                            </a:solidFill>
                            <a:latin typeface="Cambria Math" panose="02040503050406030204" pitchFamily="18" charset="0"/>
                          </a:rPr>
                          <m:t> </m:t>
                        </m:r>
                        <m:r>
                          <a:rPr lang="sv-SE" sz="2000" i="1">
                            <a:solidFill>
                              <a:schemeClr val="tx1"/>
                            </a:solidFill>
                            <a:latin typeface="Cambria Math" panose="02040503050406030204" pitchFamily="18" charset="0"/>
                          </a:rPr>
                          <m:t>𝑝</m:t>
                        </m:r>
                      </m:sup>
                    </m:sSubSup>
                    <m:r>
                      <a:rPr lang="sv-SE" sz="2000" b="0" i="1" smtClean="0">
                        <a:solidFill>
                          <a:schemeClr val="tx1"/>
                        </a:solidFill>
                        <a:latin typeface="Cambria Math" panose="02040503050406030204" pitchFamily="18" charset="0"/>
                      </a:rPr>
                      <m:t>|</m:t>
                    </m:r>
                    <m:r>
                      <a:rPr lang="sv-SE" sz="2000" b="0" i="1" smtClean="0">
                        <a:solidFill>
                          <a:schemeClr val="tx1"/>
                        </a:solidFill>
                        <a:latin typeface="Cambria Math" panose="02040503050406030204" pitchFamily="18" charset="0"/>
                      </a:rPr>
                      <m:t>𝛽</m:t>
                    </m:r>
                    <m:r>
                      <a:rPr lang="sv-SE" sz="2000" b="0" i="1" smtClean="0">
                        <a:solidFill>
                          <a:schemeClr val="tx1"/>
                        </a:solidFill>
                        <a:latin typeface="Cambria Math" panose="02040503050406030204" pitchFamily="18" charset="0"/>
                      </a:rPr>
                      <m:t>|+</m:t>
                    </m:r>
                    <m:sSubSup>
                      <m:sSubSupPr>
                        <m:ctrlPr>
                          <a:rPr lang="sv-SE" sz="2000" b="0" i="1" smtClean="0">
                            <a:solidFill>
                              <a:schemeClr val="tx1"/>
                            </a:solidFill>
                            <a:latin typeface="Cambria Math" panose="02040503050406030204" pitchFamily="18" charset="0"/>
                          </a:rPr>
                        </m:ctrlPr>
                      </m:sSubSupPr>
                      <m:e>
                        <m:sSub>
                          <m:sSubPr>
                            <m:ctrlPr>
                              <a:rPr lang="sv-SE" sz="2000" b="0" i="1" smtClean="0">
                                <a:solidFill>
                                  <a:schemeClr val="tx1"/>
                                </a:solidFill>
                                <a:latin typeface="Cambria Math" panose="02040503050406030204" pitchFamily="18" charset="0"/>
                              </a:rPr>
                            </m:ctrlPr>
                          </m:sSubPr>
                          <m:e>
                            <m:r>
                              <a:rPr lang="sv-SE" sz="2000" b="0" i="1" smtClean="0">
                                <a:solidFill>
                                  <a:schemeClr val="tx1"/>
                                </a:solidFill>
                                <a:latin typeface="Cambria Math" panose="02040503050406030204" pitchFamily="18" charset="0"/>
                              </a:rPr>
                              <m:t>𝜆</m:t>
                            </m:r>
                          </m:e>
                          <m:sub>
                            <m:r>
                              <a:rPr lang="sv-SE" sz="2000" b="0" i="1" smtClean="0">
                                <a:solidFill>
                                  <a:schemeClr val="tx1"/>
                                </a:solidFill>
                                <a:latin typeface="Cambria Math" panose="02040503050406030204" pitchFamily="18" charset="0"/>
                              </a:rPr>
                              <m:t>2</m:t>
                            </m:r>
                          </m:sub>
                        </m:sSub>
                        <m:r>
                          <a:rPr lang="sv-SE" sz="2000" b="0" i="1" smtClean="0">
                            <a:solidFill>
                              <a:schemeClr val="tx1"/>
                            </a:solidFill>
                            <a:latin typeface="Cambria Math" panose="02040503050406030204" pitchFamily="18" charset="0"/>
                          </a:rPr>
                          <m:t> ∑</m:t>
                        </m:r>
                      </m:e>
                      <m:sub>
                        <m:r>
                          <a:rPr lang="sv-SE" sz="2000" b="0" i="1" smtClean="0">
                            <a:solidFill>
                              <a:schemeClr val="tx1"/>
                            </a:solidFill>
                            <a:latin typeface="Cambria Math" panose="02040503050406030204" pitchFamily="18" charset="0"/>
                          </a:rPr>
                          <m:t>𝑗</m:t>
                        </m:r>
                        <m:r>
                          <a:rPr lang="sv-SE" sz="2000" b="0" i="1" smtClean="0">
                            <a:solidFill>
                              <a:schemeClr val="tx1"/>
                            </a:solidFill>
                            <a:latin typeface="Cambria Math" panose="02040503050406030204" pitchFamily="18" charset="0"/>
                          </a:rPr>
                          <m:t>=1</m:t>
                        </m:r>
                      </m:sub>
                      <m:sup>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m:t>
                        </m:r>
                      </m:sup>
                    </m:sSubSup>
                    <m:sSup>
                      <m:sSupPr>
                        <m:ctrlPr>
                          <a:rPr lang="sv-SE" sz="2000" b="0" i="1" smtClean="0">
                            <a:solidFill>
                              <a:schemeClr val="tx1"/>
                            </a:solidFill>
                            <a:latin typeface="Cambria Math" panose="02040503050406030204" pitchFamily="18" charset="0"/>
                          </a:rPr>
                        </m:ctrlPr>
                      </m:sSupPr>
                      <m:e>
                        <m:r>
                          <a:rPr lang="sv-SE" sz="2000" b="0" i="1" smtClean="0">
                            <a:solidFill>
                              <a:schemeClr val="tx1"/>
                            </a:solidFill>
                            <a:latin typeface="Cambria Math" panose="02040503050406030204" pitchFamily="18" charset="0"/>
                          </a:rPr>
                          <m:t>𝛽</m:t>
                        </m:r>
                      </m:e>
                      <m:sup>
                        <m:r>
                          <a:rPr lang="sv-SE" sz="2000" b="0" i="1" smtClean="0">
                            <a:solidFill>
                              <a:schemeClr val="tx1"/>
                            </a:solidFill>
                            <a:latin typeface="Cambria Math" panose="02040503050406030204" pitchFamily="18" charset="0"/>
                          </a:rPr>
                          <m:t>2</m:t>
                        </m:r>
                      </m:sup>
                    </m:sSup>
                  </m:oMath>
                </a14:m>
                <a:endParaRPr lang="en-US" sz="2200" dirty="0">
                  <a:solidFill>
                    <a:schemeClr val="tx1"/>
                  </a:solidFill>
                </a:endParaRPr>
              </a:p>
            </p:txBody>
          </p:sp>
        </mc:Choice>
        <mc:Fallback xmlns="">
          <p:sp>
            <p:nvSpPr>
              <p:cNvPr id="3" name="Content Placeholder 2">
                <a:extLst>
                  <a:ext uri="{FF2B5EF4-FFF2-40B4-BE49-F238E27FC236}">
                    <a16:creationId xmlns:a16="http://schemas.microsoft.com/office/drawing/2014/main" id="{1400625B-7E57-54FA-85B2-FADDE15C47F4}"/>
                  </a:ext>
                </a:extLst>
              </p:cNvPr>
              <p:cNvSpPr>
                <a:spLocks noGrp="1" noRot="1" noChangeAspect="1" noMove="1" noResize="1" noEditPoints="1" noAdjustHandles="1" noChangeArrowheads="1" noChangeShapeType="1" noTextEdit="1"/>
              </p:cNvSpPr>
              <p:nvPr>
                <p:ph sz="quarter" idx="13"/>
              </p:nvPr>
            </p:nvSpPr>
            <p:spPr>
              <a:blipFill>
                <a:blip r:embed="rId2"/>
                <a:stretch>
                  <a:fillRect l="-803"/>
                </a:stretch>
              </a:blipFill>
            </p:spPr>
            <p:txBody>
              <a:bodyPr/>
              <a:lstStyle/>
              <a:p>
                <a:r>
                  <a:rPr lang="en-US">
                    <a:noFill/>
                  </a:rPr>
                  <a:t> </a:t>
                </a:r>
              </a:p>
            </p:txBody>
          </p:sp>
        </mc:Fallback>
      </mc:AlternateContent>
    </p:spTree>
    <p:extLst>
      <p:ext uri="{BB962C8B-B14F-4D97-AF65-F5344CB8AC3E}">
        <p14:creationId xmlns:p14="http://schemas.microsoft.com/office/powerpoint/2010/main" val="296254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E7DB-910C-E264-9A71-1D4FD7B5080A}"/>
              </a:ext>
            </a:extLst>
          </p:cNvPr>
          <p:cNvSpPr>
            <a:spLocks noGrp="1"/>
          </p:cNvSpPr>
          <p:nvPr>
            <p:ph type="title"/>
          </p:nvPr>
        </p:nvSpPr>
        <p:spPr/>
        <p:txBody>
          <a:bodyPr/>
          <a:lstStyle/>
          <a:p>
            <a:r>
              <a:rPr lang="en-US" dirty="0"/>
              <a:t>Comparison of Techniques</a:t>
            </a:r>
          </a:p>
        </p:txBody>
      </p:sp>
      <p:graphicFrame>
        <p:nvGraphicFramePr>
          <p:cNvPr id="4" name="Content Placeholder 3">
            <a:extLst>
              <a:ext uri="{FF2B5EF4-FFF2-40B4-BE49-F238E27FC236}">
                <a16:creationId xmlns:a16="http://schemas.microsoft.com/office/drawing/2014/main" id="{9975DE08-E112-9D36-B330-36C89A589CB4}"/>
              </a:ext>
            </a:extLst>
          </p:cNvPr>
          <p:cNvGraphicFramePr>
            <a:graphicFrameLocks noGrp="1"/>
          </p:cNvGraphicFramePr>
          <p:nvPr>
            <p:ph sz="quarter" idx="13"/>
            <p:extLst>
              <p:ext uri="{D42A27DB-BD31-4B8C-83A1-F6EECF244321}">
                <p14:modId xmlns:p14="http://schemas.microsoft.com/office/powerpoint/2010/main" val="1913201773"/>
              </p:ext>
            </p:extLst>
          </p:nvPr>
        </p:nvGraphicFramePr>
        <p:xfrm>
          <a:off x="490534" y="1552755"/>
          <a:ext cx="4724400" cy="3845560"/>
        </p:xfrm>
        <a:graphic>
          <a:graphicData uri="http://schemas.openxmlformats.org/drawingml/2006/table">
            <a:tbl>
              <a:tblPr firstRow="1" bandRow="1">
                <a:tableStyleId>{93296810-A885-4BE3-A3E7-6D5BEEA58F35}</a:tableStyleId>
              </a:tblPr>
              <a:tblGrid>
                <a:gridCol w="1252538">
                  <a:extLst>
                    <a:ext uri="{9D8B030D-6E8A-4147-A177-3AD203B41FA5}">
                      <a16:colId xmlns:a16="http://schemas.microsoft.com/office/drawing/2014/main" val="1255842694"/>
                    </a:ext>
                  </a:extLst>
                </a:gridCol>
                <a:gridCol w="1100137">
                  <a:extLst>
                    <a:ext uri="{9D8B030D-6E8A-4147-A177-3AD203B41FA5}">
                      <a16:colId xmlns:a16="http://schemas.microsoft.com/office/drawing/2014/main" val="2468948737"/>
                    </a:ext>
                  </a:extLst>
                </a:gridCol>
                <a:gridCol w="1128713">
                  <a:extLst>
                    <a:ext uri="{9D8B030D-6E8A-4147-A177-3AD203B41FA5}">
                      <a16:colId xmlns:a16="http://schemas.microsoft.com/office/drawing/2014/main" val="3014663661"/>
                    </a:ext>
                  </a:extLst>
                </a:gridCol>
                <a:gridCol w="1243012">
                  <a:extLst>
                    <a:ext uri="{9D8B030D-6E8A-4147-A177-3AD203B41FA5}">
                      <a16:colId xmlns:a16="http://schemas.microsoft.com/office/drawing/2014/main" val="1831022455"/>
                    </a:ext>
                  </a:extLst>
                </a:gridCol>
              </a:tblGrid>
              <a:tr h="432573">
                <a:tc>
                  <a:txBody>
                    <a:bodyPr/>
                    <a:lstStyle/>
                    <a:p>
                      <a:r>
                        <a:rPr lang="en-US" dirty="0"/>
                        <a:t>Techniques</a:t>
                      </a:r>
                    </a:p>
                  </a:txBody>
                  <a:tcPr/>
                </a:tc>
                <a:tc>
                  <a:txBody>
                    <a:bodyPr/>
                    <a:lstStyle/>
                    <a:p>
                      <a:r>
                        <a:rPr lang="en-US" dirty="0"/>
                        <a:t>Handles Multicollinearity</a:t>
                      </a:r>
                    </a:p>
                  </a:txBody>
                  <a:tcPr/>
                </a:tc>
                <a:tc>
                  <a:txBody>
                    <a:bodyPr/>
                    <a:lstStyle/>
                    <a:p>
                      <a:r>
                        <a:rPr lang="en-US" dirty="0"/>
                        <a:t>Feature Selection</a:t>
                      </a:r>
                    </a:p>
                  </a:txBody>
                  <a:tcPr/>
                </a:tc>
                <a:tc>
                  <a:txBody>
                    <a:bodyPr/>
                    <a:lstStyle/>
                    <a:p>
                      <a:r>
                        <a:rPr lang="en-US" dirty="0"/>
                        <a:t>Reduce Overfitting</a:t>
                      </a:r>
                    </a:p>
                  </a:txBody>
                  <a:tcPr/>
                </a:tc>
                <a:extLst>
                  <a:ext uri="{0D108BD9-81ED-4DB2-BD59-A6C34878D82A}">
                    <a16:rowId xmlns:a16="http://schemas.microsoft.com/office/drawing/2014/main" val="4203537758"/>
                  </a:ext>
                </a:extLst>
              </a:tr>
              <a:tr h="370840">
                <a:tc>
                  <a:txBody>
                    <a:bodyPr/>
                    <a:lstStyle/>
                    <a:p>
                      <a:r>
                        <a:rPr lang="en-US" dirty="0"/>
                        <a:t>Simple Regression</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2184277874"/>
                  </a:ext>
                </a:extLst>
              </a:tr>
              <a:tr h="370840">
                <a:tc>
                  <a:txBody>
                    <a:bodyPr/>
                    <a:lstStyle/>
                    <a:p>
                      <a:r>
                        <a:rPr lang="en-US" dirty="0"/>
                        <a:t>Multiple Regression</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3522614612"/>
                  </a:ext>
                </a:extLst>
              </a:tr>
              <a:tr h="370840">
                <a:tc>
                  <a:txBody>
                    <a:bodyPr/>
                    <a:lstStyle/>
                    <a:p>
                      <a:r>
                        <a:rPr lang="en-US" dirty="0"/>
                        <a:t>Ridge Regression</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379275226"/>
                  </a:ext>
                </a:extLst>
              </a:tr>
              <a:tr h="370840">
                <a:tc>
                  <a:txBody>
                    <a:bodyPr/>
                    <a:lstStyle/>
                    <a:p>
                      <a:r>
                        <a:rPr lang="en-US" dirty="0"/>
                        <a:t>Lasso Regression</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602924106"/>
                  </a:ext>
                </a:extLst>
              </a:tr>
              <a:tr h="370840">
                <a:tc>
                  <a:txBody>
                    <a:bodyPr/>
                    <a:lstStyle/>
                    <a:p>
                      <a:r>
                        <a:rPr lang="en-US" dirty="0"/>
                        <a:t>Elastic Net</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986140792"/>
                  </a:ext>
                </a:extLst>
              </a:tr>
            </a:tbl>
          </a:graphicData>
        </a:graphic>
      </p:graphicFrame>
      <p:pic>
        <p:nvPicPr>
          <p:cNvPr id="6" name="Picture 5">
            <a:extLst>
              <a:ext uri="{FF2B5EF4-FFF2-40B4-BE49-F238E27FC236}">
                <a16:creationId xmlns:a16="http://schemas.microsoft.com/office/drawing/2014/main" id="{0F097550-040A-C593-FA4C-4A264CAD2D5C}"/>
              </a:ext>
            </a:extLst>
          </p:cNvPr>
          <p:cNvPicPr>
            <a:picLocks noChangeAspect="1"/>
          </p:cNvPicPr>
          <p:nvPr/>
        </p:nvPicPr>
        <p:blipFill>
          <a:blip r:embed="rId2"/>
          <a:stretch>
            <a:fillRect/>
          </a:stretch>
        </p:blipFill>
        <p:spPr>
          <a:xfrm>
            <a:off x="5435598" y="1552755"/>
            <a:ext cx="6413500" cy="3581400"/>
          </a:xfrm>
          <a:prstGeom prst="rect">
            <a:avLst/>
          </a:prstGeom>
        </p:spPr>
      </p:pic>
      <p:cxnSp>
        <p:nvCxnSpPr>
          <p:cNvPr id="8" name="Straight Arrow Connector 7">
            <a:extLst>
              <a:ext uri="{FF2B5EF4-FFF2-40B4-BE49-F238E27FC236}">
                <a16:creationId xmlns:a16="http://schemas.microsoft.com/office/drawing/2014/main" id="{6A41CE1F-E981-EB5D-320C-3614524923ED}"/>
              </a:ext>
            </a:extLst>
          </p:cNvPr>
          <p:cNvCxnSpPr>
            <a:cxnSpLocks/>
          </p:cNvCxnSpPr>
          <p:nvPr/>
        </p:nvCxnSpPr>
        <p:spPr>
          <a:xfrm flipV="1">
            <a:off x="8158161" y="2757488"/>
            <a:ext cx="0" cy="264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B2AAE4B-21E5-C764-C132-BD42DE31ECB6}"/>
              </a:ext>
            </a:extLst>
          </p:cNvPr>
          <p:cNvSpPr txBox="1"/>
          <p:nvPr/>
        </p:nvSpPr>
        <p:spPr>
          <a:xfrm>
            <a:off x="7562036" y="5398315"/>
            <a:ext cx="1192249" cy="369332"/>
          </a:xfrm>
          <a:prstGeom prst="rect">
            <a:avLst/>
          </a:prstGeom>
          <a:noFill/>
        </p:spPr>
        <p:txBody>
          <a:bodyPr wrap="none" rtlCol="0">
            <a:spAutoFit/>
          </a:bodyPr>
          <a:lstStyle/>
          <a:p>
            <a:r>
              <a:rPr lang="en-US" dirty="0"/>
              <a:t>Overfitting</a:t>
            </a:r>
          </a:p>
        </p:txBody>
      </p:sp>
    </p:spTree>
    <p:extLst>
      <p:ext uri="{BB962C8B-B14F-4D97-AF65-F5344CB8AC3E}">
        <p14:creationId xmlns:p14="http://schemas.microsoft.com/office/powerpoint/2010/main" val="42251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D79-5ADB-AAF2-5EF4-51A29411B7DB}"/>
              </a:ext>
            </a:extLst>
          </p:cNvPr>
          <p:cNvSpPr>
            <a:spLocks noGrp="1"/>
          </p:cNvSpPr>
          <p:nvPr>
            <p:ph type="title"/>
          </p:nvPr>
        </p:nvSpPr>
        <p:spPr>
          <a:xfrm>
            <a:off x="4662489" y="1385004"/>
            <a:ext cx="2266950" cy="716142"/>
          </a:xfrm>
        </p:spPr>
        <p:txBody>
          <a:bodyPr/>
          <a:lstStyle/>
          <a:p>
            <a:r>
              <a:rPr lang="en-US" dirty="0"/>
              <a:t>Hands-on</a:t>
            </a:r>
          </a:p>
        </p:txBody>
      </p:sp>
    </p:spTree>
    <p:extLst>
      <p:ext uri="{BB962C8B-B14F-4D97-AF65-F5344CB8AC3E}">
        <p14:creationId xmlns:p14="http://schemas.microsoft.com/office/powerpoint/2010/main" val="43113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2777-9273-2201-3908-8A4ED7ACF424}"/>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C49CF00E-0810-A883-6529-A32BCC91E398}"/>
              </a:ext>
            </a:extLst>
          </p:cNvPr>
          <p:cNvSpPr>
            <a:spLocks noGrp="1"/>
          </p:cNvSpPr>
          <p:nvPr>
            <p:ph sz="quarter" idx="13"/>
          </p:nvPr>
        </p:nvSpPr>
        <p:spPr/>
        <p:txBody>
          <a:bodyPr/>
          <a:lstStyle/>
          <a:p>
            <a:pPr>
              <a:lnSpc>
                <a:spcPct val="150000"/>
              </a:lnSpc>
            </a:pPr>
            <a:r>
              <a:rPr lang="en-US" sz="2400" dirty="0">
                <a:solidFill>
                  <a:schemeClr val="tx1"/>
                </a:solidFill>
              </a:rPr>
              <a:t>R</a:t>
            </a:r>
            <a:r>
              <a:rPr lang="en-US" sz="2400" b="0" i="0" dirty="0">
                <a:solidFill>
                  <a:schemeClr val="tx1"/>
                </a:solidFill>
                <a:effectLst/>
              </a:rPr>
              <a:t>educe computational time complexity (and memory usage)</a:t>
            </a:r>
          </a:p>
          <a:p>
            <a:pPr>
              <a:lnSpc>
                <a:spcPct val="150000"/>
              </a:lnSpc>
            </a:pPr>
            <a:r>
              <a:rPr lang="en-US" sz="2400" b="0" i="0" dirty="0">
                <a:solidFill>
                  <a:schemeClr val="tx1"/>
                </a:solidFill>
                <a:effectLst/>
              </a:rPr>
              <a:t>Increase interpretability of data</a:t>
            </a:r>
          </a:p>
          <a:p>
            <a:pPr>
              <a:lnSpc>
                <a:spcPct val="150000"/>
              </a:lnSpc>
            </a:pPr>
            <a:r>
              <a:rPr lang="en-US" sz="2400" b="0" i="0" dirty="0">
                <a:solidFill>
                  <a:schemeClr val="tx1"/>
                </a:solidFill>
                <a:effectLst/>
              </a:rPr>
              <a:t>Increase the performance of the model</a:t>
            </a:r>
            <a:br>
              <a:rPr lang="en-US" dirty="0"/>
            </a:br>
            <a:endParaRPr lang="en-US" dirty="0"/>
          </a:p>
        </p:txBody>
      </p:sp>
    </p:spTree>
    <p:extLst>
      <p:ext uri="{BB962C8B-B14F-4D97-AF65-F5344CB8AC3E}">
        <p14:creationId xmlns:p14="http://schemas.microsoft.com/office/powerpoint/2010/main" val="786078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F9C8-C21A-6480-F51E-D8CAF805831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EBE9EAC6-36AC-FA75-2B37-CCDBF9CEB4E0}"/>
              </a:ext>
            </a:extLst>
          </p:cNvPr>
          <p:cNvSpPr>
            <a:spLocks noGrp="1"/>
          </p:cNvSpPr>
          <p:nvPr>
            <p:ph sz="quarter" idx="13"/>
          </p:nvPr>
        </p:nvSpPr>
        <p:spPr/>
        <p:txBody>
          <a:bodyPr/>
          <a:lstStyle/>
          <a:p>
            <a:pPr>
              <a:lnSpc>
                <a:spcPct val="150000"/>
              </a:lnSpc>
            </a:pPr>
            <a:r>
              <a:rPr lang="en-US" sz="2400" dirty="0">
                <a:solidFill>
                  <a:schemeClr val="tx1"/>
                </a:solidFill>
              </a:rPr>
              <a:t>Feature Selection</a:t>
            </a:r>
          </a:p>
          <a:p>
            <a:pPr>
              <a:lnSpc>
                <a:spcPct val="150000"/>
              </a:lnSpc>
            </a:pPr>
            <a:r>
              <a:rPr lang="en-US" sz="2400" dirty="0">
                <a:solidFill>
                  <a:schemeClr val="tx1"/>
                </a:solidFill>
              </a:rPr>
              <a:t>Feature Extraction</a:t>
            </a:r>
          </a:p>
          <a:p>
            <a:pPr>
              <a:lnSpc>
                <a:spcPct val="150000"/>
              </a:lnSpc>
            </a:pPr>
            <a:r>
              <a:rPr lang="en-US" sz="2400" dirty="0">
                <a:solidFill>
                  <a:schemeClr val="tx1"/>
                </a:solidFill>
              </a:rPr>
              <a:t>Feature Transformation</a:t>
            </a:r>
          </a:p>
        </p:txBody>
      </p:sp>
    </p:spTree>
    <p:extLst>
      <p:ext uri="{BB962C8B-B14F-4D97-AF65-F5344CB8AC3E}">
        <p14:creationId xmlns:p14="http://schemas.microsoft.com/office/powerpoint/2010/main" val="261014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75C5-5709-1168-B9E9-565B7CB6E3EC}"/>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8205B1B7-0F71-17A7-F0A3-AE30C3846998}"/>
              </a:ext>
            </a:extLst>
          </p:cNvPr>
          <p:cNvSpPr>
            <a:spLocks noGrp="1"/>
          </p:cNvSpPr>
          <p:nvPr>
            <p:ph sz="quarter" idx="13"/>
          </p:nvPr>
        </p:nvSpPr>
        <p:spPr/>
        <p:txBody>
          <a:bodyPr/>
          <a:lstStyle/>
          <a:p>
            <a:pPr>
              <a:lnSpc>
                <a:spcPct val="100000"/>
              </a:lnSpc>
            </a:pPr>
            <a:r>
              <a:rPr lang="en-US" sz="2400" dirty="0">
                <a:solidFill>
                  <a:schemeClr val="tx1"/>
                </a:solidFill>
              </a:rPr>
              <a:t>A process of selecting a subset of relevant features for use in model construction.</a:t>
            </a:r>
          </a:p>
          <a:p>
            <a:pPr marL="0" indent="0">
              <a:lnSpc>
                <a:spcPct val="100000"/>
              </a:lnSpc>
              <a:buNone/>
            </a:pPr>
            <a:endParaRPr lang="en-US" sz="2400" dirty="0">
              <a:solidFill>
                <a:schemeClr val="tx1"/>
              </a:solidFill>
            </a:endParaRPr>
          </a:p>
          <a:p>
            <a:pPr>
              <a:lnSpc>
                <a:spcPct val="100000"/>
              </a:lnSpc>
            </a:pPr>
            <a:r>
              <a:rPr lang="en-US" sz="2400" dirty="0">
                <a:solidFill>
                  <a:schemeClr val="tx1"/>
                </a:solidFill>
              </a:rPr>
              <a:t>Goal: </a:t>
            </a:r>
          </a:p>
          <a:p>
            <a:pPr lvl="1">
              <a:lnSpc>
                <a:spcPct val="100000"/>
              </a:lnSpc>
            </a:pPr>
            <a:r>
              <a:rPr lang="en-US" sz="2200" dirty="0">
                <a:solidFill>
                  <a:schemeClr val="tx1"/>
                </a:solidFill>
              </a:rPr>
              <a:t>Enhance model performance</a:t>
            </a:r>
          </a:p>
          <a:p>
            <a:pPr lvl="1">
              <a:lnSpc>
                <a:spcPct val="100000"/>
              </a:lnSpc>
            </a:pPr>
            <a:r>
              <a:rPr lang="en-US" sz="2200" dirty="0">
                <a:solidFill>
                  <a:schemeClr val="tx1"/>
                </a:solidFill>
              </a:rPr>
              <a:t>reduce dimensionality of data</a:t>
            </a:r>
          </a:p>
          <a:p>
            <a:pPr lvl="1">
              <a:lnSpc>
                <a:spcPct val="100000"/>
              </a:lnSpc>
            </a:pPr>
            <a:r>
              <a:rPr lang="en-US" sz="2200" dirty="0">
                <a:solidFill>
                  <a:schemeClr val="tx1"/>
                </a:solidFill>
              </a:rPr>
              <a:t>Decrease Training time</a:t>
            </a:r>
          </a:p>
          <a:p>
            <a:pPr lvl="1">
              <a:lnSpc>
                <a:spcPct val="100000"/>
              </a:lnSpc>
            </a:pPr>
            <a:r>
              <a:rPr lang="en-US" sz="2200" dirty="0">
                <a:solidFill>
                  <a:schemeClr val="tx1"/>
                </a:solidFill>
              </a:rPr>
              <a:t>prevent overfitting</a:t>
            </a:r>
          </a:p>
          <a:p>
            <a:endParaRPr lang="en-US" dirty="0"/>
          </a:p>
        </p:txBody>
      </p:sp>
    </p:spTree>
    <p:extLst>
      <p:ext uri="{BB962C8B-B14F-4D97-AF65-F5344CB8AC3E}">
        <p14:creationId xmlns:p14="http://schemas.microsoft.com/office/powerpoint/2010/main" val="138926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F756-825B-7337-0C7E-00CEB5C3FEF7}"/>
              </a:ext>
            </a:extLst>
          </p:cNvPr>
          <p:cNvSpPr>
            <a:spLocks noGrp="1"/>
          </p:cNvSpPr>
          <p:nvPr>
            <p:ph type="title"/>
          </p:nvPr>
        </p:nvSpPr>
        <p:spPr/>
        <p:txBody>
          <a:bodyPr/>
          <a:lstStyle/>
          <a:p>
            <a:r>
              <a:rPr lang="en-US" dirty="0"/>
              <a:t>Type of Feature Selection</a:t>
            </a:r>
          </a:p>
        </p:txBody>
      </p:sp>
      <p:pic>
        <p:nvPicPr>
          <p:cNvPr id="5" name="Content Placeholder 4">
            <a:extLst>
              <a:ext uri="{FF2B5EF4-FFF2-40B4-BE49-F238E27FC236}">
                <a16:creationId xmlns:a16="http://schemas.microsoft.com/office/drawing/2014/main" id="{EE79383F-2DEA-8325-1C51-2C95B9683201}"/>
              </a:ext>
            </a:extLst>
          </p:cNvPr>
          <p:cNvPicPr>
            <a:picLocks noGrp="1" noChangeAspect="1"/>
          </p:cNvPicPr>
          <p:nvPr>
            <p:ph sz="quarter" idx="13"/>
          </p:nvPr>
        </p:nvPicPr>
        <p:blipFill>
          <a:blip r:embed="rId2"/>
          <a:stretch>
            <a:fillRect/>
          </a:stretch>
        </p:blipFill>
        <p:spPr>
          <a:xfrm>
            <a:off x="3762957" y="1552755"/>
            <a:ext cx="6871482" cy="5034087"/>
          </a:xfrm>
        </p:spPr>
      </p:pic>
      <p:sp>
        <p:nvSpPr>
          <p:cNvPr id="6" name="Content Placeholder 2">
            <a:extLst>
              <a:ext uri="{FF2B5EF4-FFF2-40B4-BE49-F238E27FC236}">
                <a16:creationId xmlns:a16="http://schemas.microsoft.com/office/drawing/2014/main" id="{7A51A3A4-CFD9-B429-48BD-43F103B530F4}"/>
              </a:ext>
            </a:extLst>
          </p:cNvPr>
          <p:cNvSpPr txBox="1">
            <a:spLocks/>
          </p:cNvSpPr>
          <p:nvPr/>
        </p:nvSpPr>
        <p:spPr>
          <a:xfrm>
            <a:off x="947738" y="1776413"/>
            <a:ext cx="2815219" cy="4244974"/>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rPr>
              <a:t>Filter</a:t>
            </a:r>
          </a:p>
          <a:p>
            <a:pPr lvl="1">
              <a:lnSpc>
                <a:spcPct val="100000"/>
              </a:lnSpc>
            </a:pPr>
            <a:r>
              <a:rPr lang="en-US" sz="2200" b="1" dirty="0">
                <a:solidFill>
                  <a:schemeClr val="tx1"/>
                </a:solidFill>
              </a:rPr>
              <a:t>Mutual Information</a:t>
            </a:r>
          </a:p>
          <a:p>
            <a:pPr lvl="1">
              <a:lnSpc>
                <a:spcPct val="100000"/>
              </a:lnSpc>
            </a:pPr>
            <a:r>
              <a:rPr lang="en-US" sz="2200" dirty="0" err="1">
                <a:solidFill>
                  <a:schemeClr val="tx1"/>
                </a:solidFill>
              </a:rPr>
              <a:t>Annova</a:t>
            </a:r>
            <a:endParaRPr lang="en-US" sz="2200" dirty="0">
              <a:solidFill>
                <a:schemeClr val="tx1"/>
              </a:solidFill>
            </a:endParaRPr>
          </a:p>
          <a:p>
            <a:pPr>
              <a:lnSpc>
                <a:spcPct val="100000"/>
              </a:lnSpc>
            </a:pPr>
            <a:r>
              <a:rPr lang="en-US" sz="2400" dirty="0">
                <a:solidFill>
                  <a:schemeClr val="tx1"/>
                </a:solidFill>
              </a:rPr>
              <a:t>Wrapper</a:t>
            </a:r>
          </a:p>
          <a:p>
            <a:pPr lvl="1">
              <a:lnSpc>
                <a:spcPct val="100000"/>
              </a:lnSpc>
            </a:pPr>
            <a:r>
              <a:rPr lang="en-US" sz="2200" dirty="0">
                <a:solidFill>
                  <a:schemeClr val="tx1"/>
                </a:solidFill>
              </a:rPr>
              <a:t>Forward Selection</a:t>
            </a:r>
          </a:p>
          <a:p>
            <a:pPr>
              <a:lnSpc>
                <a:spcPct val="100000"/>
              </a:lnSpc>
            </a:pPr>
            <a:r>
              <a:rPr lang="en-US" sz="2400" dirty="0">
                <a:solidFill>
                  <a:schemeClr val="tx1"/>
                </a:solidFill>
              </a:rPr>
              <a:t>Embedded</a:t>
            </a:r>
          </a:p>
          <a:p>
            <a:pPr lvl="1">
              <a:lnSpc>
                <a:spcPct val="100000"/>
              </a:lnSpc>
            </a:pPr>
            <a:r>
              <a:rPr lang="en-US" sz="2200" dirty="0">
                <a:solidFill>
                  <a:schemeClr val="tx1"/>
                </a:solidFill>
              </a:rPr>
              <a:t>Ridge/Lasso</a:t>
            </a:r>
          </a:p>
        </p:txBody>
      </p:sp>
    </p:spTree>
    <p:extLst>
      <p:ext uri="{BB962C8B-B14F-4D97-AF65-F5344CB8AC3E}">
        <p14:creationId xmlns:p14="http://schemas.microsoft.com/office/powerpoint/2010/main" val="339317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8C21-17BC-58D9-8142-62151D4D14DE}"/>
              </a:ext>
            </a:extLst>
          </p:cNvPr>
          <p:cNvSpPr>
            <a:spLocks noGrp="1"/>
          </p:cNvSpPr>
          <p:nvPr>
            <p:ph type="title"/>
          </p:nvPr>
        </p:nvSpPr>
        <p:spPr/>
        <p:txBody>
          <a:bodyPr/>
          <a:lstStyle/>
          <a:p>
            <a:r>
              <a:rPr lang="en-US" dirty="0"/>
              <a:t>Intended Learning Outcomes</a:t>
            </a:r>
          </a:p>
        </p:txBody>
      </p:sp>
      <p:sp>
        <p:nvSpPr>
          <p:cNvPr id="3" name="Content Placeholder 2">
            <a:extLst>
              <a:ext uri="{FF2B5EF4-FFF2-40B4-BE49-F238E27FC236}">
                <a16:creationId xmlns:a16="http://schemas.microsoft.com/office/drawing/2014/main" id="{D9522757-E57B-1663-1C03-652F73791622}"/>
              </a:ext>
            </a:extLst>
          </p:cNvPr>
          <p:cNvSpPr>
            <a:spLocks noGrp="1"/>
          </p:cNvSpPr>
          <p:nvPr>
            <p:ph sz="quarter" idx="13"/>
          </p:nvPr>
        </p:nvSpPr>
        <p:spPr/>
        <p:txBody>
          <a:bodyPr/>
          <a:lstStyle/>
          <a:p>
            <a:pPr>
              <a:lnSpc>
                <a:spcPct val="150000"/>
              </a:lnSpc>
            </a:pPr>
            <a:r>
              <a:rPr lang="en-US" sz="2800" dirty="0">
                <a:solidFill>
                  <a:schemeClr val="tx1"/>
                </a:solidFill>
              </a:rPr>
              <a:t>Understand linear regression</a:t>
            </a:r>
          </a:p>
          <a:p>
            <a:pPr>
              <a:lnSpc>
                <a:spcPct val="150000"/>
              </a:lnSpc>
            </a:pPr>
            <a:r>
              <a:rPr lang="en-US" sz="2800" dirty="0">
                <a:solidFill>
                  <a:schemeClr val="tx1"/>
                </a:solidFill>
              </a:rPr>
              <a:t>Understand gradient descent method</a:t>
            </a:r>
          </a:p>
          <a:p>
            <a:pPr lvl="1">
              <a:lnSpc>
                <a:spcPct val="150000"/>
              </a:lnSpc>
            </a:pPr>
            <a:r>
              <a:rPr lang="en-US" sz="2800" dirty="0">
                <a:solidFill>
                  <a:schemeClr val="tx1"/>
                </a:solidFill>
              </a:rPr>
              <a:t>We mostly focus on how to use them in your research and work</a:t>
            </a:r>
          </a:p>
          <a:p>
            <a:pPr>
              <a:lnSpc>
                <a:spcPct val="150000"/>
              </a:lnSpc>
            </a:pPr>
            <a:r>
              <a:rPr lang="en-US" sz="2800" dirty="0">
                <a:solidFill>
                  <a:schemeClr val="tx1"/>
                </a:solidFill>
              </a:rPr>
              <a:t>Understand feature engineering methods, and their applications</a:t>
            </a:r>
          </a:p>
        </p:txBody>
      </p:sp>
    </p:spTree>
    <p:extLst>
      <p:ext uri="{BB962C8B-B14F-4D97-AF65-F5344CB8AC3E}">
        <p14:creationId xmlns:p14="http://schemas.microsoft.com/office/powerpoint/2010/main" val="303652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A666-8BFC-AA54-14BB-5AA745C98C24}"/>
              </a:ext>
            </a:extLst>
          </p:cNvPr>
          <p:cNvSpPr>
            <a:spLocks noGrp="1"/>
          </p:cNvSpPr>
          <p:nvPr>
            <p:ph type="title"/>
          </p:nvPr>
        </p:nvSpPr>
        <p:spPr/>
        <p:txBody>
          <a:bodyPr/>
          <a:lstStyle/>
          <a:p>
            <a:r>
              <a:rPr lang="en-US" dirty="0"/>
              <a:t>Mutual Information </a:t>
            </a:r>
          </a:p>
        </p:txBody>
      </p:sp>
      <p:sp>
        <p:nvSpPr>
          <p:cNvPr id="3" name="Content Placeholder 2">
            <a:extLst>
              <a:ext uri="{FF2B5EF4-FFF2-40B4-BE49-F238E27FC236}">
                <a16:creationId xmlns:a16="http://schemas.microsoft.com/office/drawing/2014/main" id="{540788B4-870D-2B19-9E4B-C3F69EFEB2ED}"/>
              </a:ext>
            </a:extLst>
          </p:cNvPr>
          <p:cNvSpPr>
            <a:spLocks noGrp="1"/>
          </p:cNvSpPr>
          <p:nvPr>
            <p:ph sz="quarter" idx="13"/>
          </p:nvPr>
        </p:nvSpPr>
        <p:spPr/>
        <p:txBody>
          <a:bodyPr/>
          <a:lstStyle/>
          <a:p>
            <a:pPr marL="457200" indent="-457200">
              <a:lnSpc>
                <a:spcPct val="100000"/>
              </a:lnSpc>
              <a:buAutoNum type="arabicPeriod"/>
            </a:pPr>
            <a:r>
              <a:rPr lang="en-US" sz="2400" b="1" dirty="0">
                <a:solidFill>
                  <a:schemeClr val="tx1"/>
                </a:solidFill>
              </a:rPr>
              <a:t>Compute Mutual Information: </a:t>
            </a:r>
            <a:r>
              <a:rPr lang="en-US" sz="2400" dirty="0">
                <a:solidFill>
                  <a:schemeClr val="tx1"/>
                </a:solidFill>
              </a:rPr>
              <a:t>Calculate the MI between each feature and the target variable</a:t>
            </a:r>
          </a:p>
          <a:p>
            <a:pPr marL="457200" indent="-457200">
              <a:lnSpc>
                <a:spcPct val="100000"/>
              </a:lnSpc>
              <a:buAutoNum type="arabicPeriod"/>
            </a:pPr>
            <a:endParaRPr lang="en-US" sz="2400" dirty="0">
              <a:solidFill>
                <a:schemeClr val="tx1"/>
              </a:solidFill>
            </a:endParaRPr>
          </a:p>
          <a:p>
            <a:pPr marL="457200" indent="-457200">
              <a:lnSpc>
                <a:spcPct val="100000"/>
              </a:lnSpc>
              <a:buAutoNum type="arabicPeriod"/>
            </a:pPr>
            <a:r>
              <a:rPr lang="en-US" sz="2400" b="1" dirty="0">
                <a:solidFill>
                  <a:schemeClr val="tx1"/>
                </a:solidFill>
              </a:rPr>
              <a:t>Rank Features: </a:t>
            </a:r>
            <a:r>
              <a:rPr lang="en-US" sz="2400" dirty="0">
                <a:solidFill>
                  <a:schemeClr val="tx1"/>
                </a:solidFill>
              </a:rPr>
              <a:t>Rank features based on their MI score (higher MI indicates stronger relevance)</a:t>
            </a:r>
          </a:p>
          <a:p>
            <a:pPr marL="457200" indent="-457200">
              <a:lnSpc>
                <a:spcPct val="100000"/>
              </a:lnSpc>
              <a:buAutoNum type="arabicPeriod"/>
            </a:pPr>
            <a:endParaRPr lang="en-US" sz="2400" dirty="0">
              <a:solidFill>
                <a:schemeClr val="tx1"/>
              </a:solidFill>
            </a:endParaRPr>
          </a:p>
          <a:p>
            <a:pPr marL="457200" indent="-457200">
              <a:lnSpc>
                <a:spcPct val="100000"/>
              </a:lnSpc>
              <a:buAutoNum type="arabicPeriod"/>
            </a:pPr>
            <a:r>
              <a:rPr lang="en-US" sz="2400" b="1" dirty="0">
                <a:solidFill>
                  <a:schemeClr val="tx1"/>
                </a:solidFill>
              </a:rPr>
              <a:t>Select Top Features: </a:t>
            </a:r>
            <a:r>
              <a:rPr lang="en-US" sz="2400" dirty="0">
                <a:solidFill>
                  <a:schemeClr val="tx1"/>
                </a:solidFill>
              </a:rPr>
              <a:t>Choose the top k features with the highest MI scores.</a:t>
            </a:r>
          </a:p>
          <a:p>
            <a:pPr marL="0" indent="0">
              <a:buNone/>
            </a:pPr>
            <a:endParaRPr lang="en-US" dirty="0">
              <a:solidFill>
                <a:schemeClr val="tx1"/>
              </a:solidFill>
            </a:endParaRPr>
          </a:p>
        </p:txBody>
      </p:sp>
    </p:spTree>
    <p:extLst>
      <p:ext uri="{BB962C8B-B14F-4D97-AF65-F5344CB8AC3E}">
        <p14:creationId xmlns:p14="http://schemas.microsoft.com/office/powerpoint/2010/main" val="205750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BE2A9-E9E6-3DF3-8C54-BBE754E2CECA}"/>
              </a:ext>
            </a:extLst>
          </p:cNvPr>
          <p:cNvSpPr>
            <a:spLocks noGrp="1"/>
          </p:cNvSpPr>
          <p:nvPr>
            <p:ph type="title"/>
          </p:nvPr>
        </p:nvSpPr>
        <p:spPr/>
        <p:txBody>
          <a:bodyPr/>
          <a:lstStyle/>
          <a:p>
            <a:r>
              <a:rPr lang="en-US" dirty="0"/>
              <a:t>How Mutual Information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25A02C-A048-23B8-B3CD-287630513369}"/>
                  </a:ext>
                </a:extLst>
              </p:cNvPr>
              <p:cNvSpPr>
                <a:spLocks noGrp="1"/>
              </p:cNvSpPr>
              <p:nvPr>
                <p:ph sz="quarter" idx="13"/>
              </p:nvPr>
            </p:nvSpPr>
            <p:spPr/>
            <p:txBody>
              <a:bodyPr/>
              <a:lstStyle/>
              <a:p>
                <a:r>
                  <a:rPr lang="en-US" sz="2400" dirty="0">
                    <a:solidFill>
                      <a:schemeClr val="tx1"/>
                    </a:solidFill>
                  </a:rPr>
                  <a:t>For two variables X (Feature) and Y (Target):</a:t>
                </a:r>
              </a:p>
              <a:p>
                <a:endParaRPr lang="en-US" sz="2400" dirty="0">
                  <a:solidFill>
                    <a:schemeClr val="tx1"/>
                  </a:solidFill>
                </a:endParaRPr>
              </a:p>
              <a:p>
                <a:pPr lvl="1"/>
                <a14:m>
                  <m:oMath xmlns:m="http://schemas.openxmlformats.org/officeDocument/2006/math">
                    <m:r>
                      <a:rPr lang="sv-SE" sz="2200" b="0" i="1" smtClean="0">
                        <a:solidFill>
                          <a:schemeClr val="tx1"/>
                        </a:solidFill>
                        <a:latin typeface="Cambria Math" panose="02040503050406030204" pitchFamily="18" charset="0"/>
                      </a:rPr>
                      <m:t>𝑀𝐼</m:t>
                    </m:r>
                    <m:d>
                      <m:dPr>
                        <m:ctrlPr>
                          <a:rPr lang="sv-SE" sz="2200" b="0" i="1" smtClean="0">
                            <a:solidFill>
                              <a:schemeClr val="tx1"/>
                            </a:solidFill>
                            <a:latin typeface="Cambria Math" panose="02040503050406030204" pitchFamily="18" charset="0"/>
                          </a:rPr>
                        </m:ctrlPr>
                      </m:dPr>
                      <m:e>
                        <m:r>
                          <a:rPr lang="sv-SE" sz="2200" b="0" i="1" smtClean="0">
                            <a:solidFill>
                              <a:schemeClr val="tx1"/>
                            </a:solidFill>
                            <a:latin typeface="Cambria Math" panose="02040503050406030204" pitchFamily="18" charset="0"/>
                          </a:rPr>
                          <m:t>𝑋</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𝑌</m:t>
                        </m:r>
                      </m:e>
                    </m:d>
                    <m:r>
                      <a:rPr lang="sv-SE" sz="2200" b="0" i="1" smtClean="0">
                        <a:solidFill>
                          <a:schemeClr val="tx1"/>
                        </a:solidFill>
                        <a:latin typeface="Cambria Math" panose="02040503050406030204" pitchFamily="18" charset="0"/>
                      </a:rPr>
                      <m:t>=   </m:t>
                    </m:r>
                    <m:nary>
                      <m:naryPr>
                        <m:chr m:val="∑"/>
                        <m:supHide m:val="on"/>
                        <m:ctrlPr>
                          <a:rPr lang="sv-SE" sz="2200" b="0" i="1" smtClean="0">
                            <a:solidFill>
                              <a:schemeClr val="tx1"/>
                            </a:solidFill>
                            <a:latin typeface="Cambria Math" panose="02040503050406030204" pitchFamily="18" charset="0"/>
                          </a:rPr>
                        </m:ctrlPr>
                      </m:naryPr>
                      <m:sub>
                        <m:r>
                          <a:rPr lang="sv-SE" sz="2200" b="0" i="1" smtClean="0">
                            <a:solidFill>
                              <a:schemeClr val="tx1"/>
                            </a:solidFill>
                            <a:latin typeface="Cambria Math" panose="02040503050406030204" pitchFamily="18" charset="0"/>
                          </a:rPr>
                          <m:t>𝑥</m:t>
                        </m:r>
                        <m:r>
                          <a:rPr lang="sv-SE" sz="2200" b="0" i="1" smtClean="0">
                            <a:solidFill>
                              <a:schemeClr val="tx1"/>
                            </a:solidFill>
                            <a:latin typeface="Cambria Math" panose="02040503050406030204" pitchFamily="18" charset="0"/>
                          </a:rPr>
                          <m:t>∈</m:t>
                        </m:r>
                        <m:r>
                          <m:rPr>
                            <m:sty m:val="p"/>
                          </m:rPr>
                          <a:rPr lang="sv-SE" sz="2200" b="0" i="1" smtClean="0">
                            <a:solidFill>
                              <a:schemeClr val="tx1"/>
                            </a:solidFill>
                            <a:latin typeface="Cambria Math" panose="02040503050406030204" pitchFamily="18" charset="0"/>
                          </a:rPr>
                          <m:t>X</m:t>
                        </m:r>
                      </m:sub>
                      <m:sup/>
                      <m:e>
                        <m:nary>
                          <m:naryPr>
                            <m:chr m:val="∑"/>
                            <m:supHide m:val="on"/>
                            <m:ctrlPr>
                              <a:rPr lang="sv-SE" sz="2200" b="0" i="1" smtClean="0">
                                <a:solidFill>
                                  <a:schemeClr val="tx1"/>
                                </a:solidFill>
                                <a:latin typeface="Cambria Math" panose="02040503050406030204" pitchFamily="18" charset="0"/>
                              </a:rPr>
                            </m:ctrlPr>
                          </m:naryPr>
                          <m:sub>
                            <m:r>
                              <a:rPr lang="sv-SE" sz="2200" b="0" i="1" smtClean="0">
                                <a:solidFill>
                                  <a:schemeClr val="tx1"/>
                                </a:solidFill>
                                <a:latin typeface="Cambria Math" panose="02040503050406030204" pitchFamily="18" charset="0"/>
                              </a:rPr>
                              <m:t>𝑦</m:t>
                            </m:r>
                            <m:r>
                              <a:rPr lang="sv-SE" sz="2200" b="0" i="1" smtClean="0">
                                <a:solidFill>
                                  <a:schemeClr val="tx1"/>
                                </a:solidFill>
                                <a:latin typeface="Cambria Math" panose="02040503050406030204" pitchFamily="18" charset="0"/>
                              </a:rPr>
                              <m:t>∈</m:t>
                            </m:r>
                            <m:r>
                              <m:rPr>
                                <m:sty m:val="p"/>
                              </m:rPr>
                              <a:rPr lang="sv-SE" sz="2200" b="0" i="1" smtClean="0">
                                <a:solidFill>
                                  <a:schemeClr val="tx1"/>
                                </a:solidFill>
                                <a:latin typeface="Cambria Math" panose="02040503050406030204" pitchFamily="18" charset="0"/>
                              </a:rPr>
                              <m:t>Y</m:t>
                            </m:r>
                          </m:sub>
                          <m:sup/>
                          <m:e>
                            <m:r>
                              <a:rPr lang="sv-SE" sz="2200" b="0" i="1" smtClean="0">
                                <a:solidFill>
                                  <a:schemeClr val="tx1"/>
                                </a:solidFill>
                                <a:latin typeface="Cambria Math" panose="02040503050406030204" pitchFamily="18" charset="0"/>
                              </a:rPr>
                              <m:t>𝑝</m:t>
                            </m:r>
                            <m:d>
                              <m:dPr>
                                <m:ctrlPr>
                                  <a:rPr lang="sv-SE" sz="2200" b="0" i="1" smtClean="0">
                                    <a:solidFill>
                                      <a:schemeClr val="tx1"/>
                                    </a:solidFill>
                                    <a:latin typeface="Cambria Math" panose="02040503050406030204" pitchFamily="18" charset="0"/>
                                  </a:rPr>
                                </m:ctrlPr>
                              </m:dPr>
                              <m:e>
                                <m:r>
                                  <a:rPr lang="sv-SE" sz="2200" b="0" i="1" smtClean="0">
                                    <a:solidFill>
                                      <a:schemeClr val="tx1"/>
                                    </a:solidFill>
                                    <a:latin typeface="Cambria Math" panose="02040503050406030204" pitchFamily="18" charset="0"/>
                                  </a:rPr>
                                  <m:t>𝑥</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𝑦</m:t>
                                </m:r>
                              </m:e>
                            </m:d>
                            <m:func>
                              <m:funcPr>
                                <m:ctrlPr>
                                  <a:rPr lang="sv-SE" sz="2200" b="0" i="1" smtClean="0">
                                    <a:solidFill>
                                      <a:schemeClr val="tx1"/>
                                    </a:solidFill>
                                    <a:latin typeface="Cambria Math" panose="02040503050406030204" pitchFamily="18" charset="0"/>
                                  </a:rPr>
                                </m:ctrlPr>
                              </m:funcPr>
                              <m:fName>
                                <m:r>
                                  <a:rPr lang="sv-SE" sz="2200" b="0" i="0" smtClean="0">
                                    <a:solidFill>
                                      <a:schemeClr val="tx1"/>
                                    </a:solidFill>
                                    <a:latin typeface="Cambria Math" panose="02040503050406030204" pitchFamily="18" charset="0"/>
                                  </a:rPr>
                                  <m:t> </m:t>
                                </m:r>
                                <m:r>
                                  <m:rPr>
                                    <m:sty m:val="p"/>
                                  </m:rPr>
                                  <a:rPr lang="sv-SE" sz="2200" b="0" i="0" smtClean="0">
                                    <a:solidFill>
                                      <a:schemeClr val="tx1"/>
                                    </a:solidFill>
                                    <a:latin typeface="Cambria Math" panose="02040503050406030204" pitchFamily="18" charset="0"/>
                                  </a:rPr>
                                  <m:t>log</m:t>
                                </m:r>
                              </m:fName>
                              <m:e>
                                <m:f>
                                  <m:fPr>
                                    <m:ctrlPr>
                                      <a:rPr lang="sv-SE" sz="2200" b="0" i="1" smtClean="0">
                                        <a:solidFill>
                                          <a:schemeClr val="tx1"/>
                                        </a:solidFill>
                                        <a:latin typeface="Cambria Math" panose="02040503050406030204" pitchFamily="18" charset="0"/>
                                      </a:rPr>
                                    </m:ctrlPr>
                                  </m:fPr>
                                  <m:num>
                                    <m:r>
                                      <a:rPr lang="sv-SE" sz="2200" b="0" i="1" smtClean="0">
                                        <a:solidFill>
                                          <a:schemeClr val="tx1"/>
                                        </a:solidFill>
                                        <a:latin typeface="Cambria Math" panose="02040503050406030204" pitchFamily="18" charset="0"/>
                                      </a:rPr>
                                      <m:t>𝑝</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𝑥</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𝑦</m:t>
                                    </m:r>
                                    <m:r>
                                      <a:rPr lang="sv-SE" sz="2200" b="0" i="1" smtClean="0">
                                        <a:solidFill>
                                          <a:schemeClr val="tx1"/>
                                        </a:solidFill>
                                        <a:latin typeface="Cambria Math" panose="02040503050406030204" pitchFamily="18" charset="0"/>
                                      </a:rPr>
                                      <m:t>)</m:t>
                                    </m:r>
                                  </m:num>
                                  <m:den>
                                    <m:r>
                                      <a:rPr lang="sv-SE" sz="2200" b="0" i="1" smtClean="0">
                                        <a:solidFill>
                                          <a:schemeClr val="tx1"/>
                                        </a:solidFill>
                                        <a:latin typeface="Cambria Math" panose="02040503050406030204" pitchFamily="18" charset="0"/>
                                      </a:rPr>
                                      <m:t>𝑝</m:t>
                                    </m:r>
                                    <m:d>
                                      <m:dPr>
                                        <m:ctrlPr>
                                          <a:rPr lang="sv-SE" sz="2200" b="0" i="1" smtClean="0">
                                            <a:solidFill>
                                              <a:schemeClr val="tx1"/>
                                            </a:solidFill>
                                            <a:latin typeface="Cambria Math" panose="02040503050406030204" pitchFamily="18" charset="0"/>
                                          </a:rPr>
                                        </m:ctrlPr>
                                      </m:dPr>
                                      <m:e>
                                        <m:r>
                                          <a:rPr lang="sv-SE" sz="2200" b="0" i="1" smtClean="0">
                                            <a:solidFill>
                                              <a:schemeClr val="tx1"/>
                                            </a:solidFill>
                                            <a:latin typeface="Cambria Math" panose="02040503050406030204" pitchFamily="18" charset="0"/>
                                          </a:rPr>
                                          <m:t>𝑥</m:t>
                                        </m:r>
                                      </m:e>
                                    </m:d>
                                    <m:r>
                                      <a:rPr lang="sv-SE" sz="2200" b="0" i="1" smtClean="0">
                                        <a:solidFill>
                                          <a:schemeClr val="tx1"/>
                                        </a:solidFill>
                                        <a:latin typeface="Cambria Math" panose="02040503050406030204" pitchFamily="18" charset="0"/>
                                      </a:rPr>
                                      <m:t>𝑝</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𝑦</m:t>
                                    </m:r>
                                    <m:r>
                                      <a:rPr lang="sv-SE" sz="2200" b="0" i="1" smtClean="0">
                                        <a:solidFill>
                                          <a:schemeClr val="tx1"/>
                                        </a:solidFill>
                                        <a:latin typeface="Cambria Math" panose="02040503050406030204" pitchFamily="18" charset="0"/>
                                      </a:rPr>
                                      <m:t>)</m:t>
                                    </m:r>
                                  </m:den>
                                </m:f>
                              </m:e>
                            </m:func>
                          </m:e>
                        </m:nary>
                      </m:e>
                    </m:nary>
                  </m:oMath>
                </a14:m>
                <a:endParaRPr lang="en-US" sz="2200" dirty="0">
                  <a:solidFill>
                    <a:schemeClr val="tx1"/>
                  </a:solidFill>
                </a:endParaRPr>
              </a:p>
              <a:p>
                <a:pPr lvl="1"/>
                <a:r>
                  <a:rPr lang="en-US" sz="2200" dirty="0">
                    <a:solidFill>
                      <a:schemeClr val="tx1"/>
                    </a:solidFill>
                  </a:rPr>
                  <a:t>Where </a:t>
                </a:r>
              </a:p>
              <a:p>
                <a:pPr lvl="2"/>
                <a14:m>
                  <m:oMath xmlns:m="http://schemas.openxmlformats.org/officeDocument/2006/math">
                    <m:r>
                      <a:rPr lang="sv-SE" sz="2000" b="0" i="1" smtClean="0">
                        <a:solidFill>
                          <a:schemeClr val="tx1"/>
                        </a:solidFill>
                        <a:latin typeface="Cambria Math" panose="02040503050406030204" pitchFamily="18" charset="0"/>
                      </a:rPr>
                      <m:t>𝑝</m:t>
                    </m:r>
                    <m:d>
                      <m:dPr>
                        <m:ctrlPr>
                          <a:rPr lang="sv-SE" sz="2000" b="0" i="1" smtClean="0">
                            <a:solidFill>
                              <a:schemeClr val="tx1"/>
                            </a:solidFill>
                            <a:latin typeface="Cambria Math" panose="02040503050406030204" pitchFamily="18" charset="0"/>
                          </a:rPr>
                        </m:ctrlPr>
                      </m:dPr>
                      <m:e>
                        <m:r>
                          <a:rPr lang="sv-SE" sz="2000" b="0" i="1" smtClean="0">
                            <a:solidFill>
                              <a:schemeClr val="tx1"/>
                            </a:solidFill>
                            <a:latin typeface="Cambria Math" panose="02040503050406030204" pitchFamily="18" charset="0"/>
                          </a:rPr>
                          <m:t>𝑥</m:t>
                        </m:r>
                        <m:r>
                          <a:rPr lang="sv-SE" sz="2000" b="0" i="1" smtClean="0">
                            <a:solidFill>
                              <a:schemeClr val="tx1"/>
                            </a:solidFill>
                            <a:latin typeface="Cambria Math" panose="02040503050406030204" pitchFamily="18" charset="0"/>
                          </a:rPr>
                          <m:t>,</m:t>
                        </m:r>
                        <m:r>
                          <a:rPr lang="sv-SE" sz="2000" b="0" i="1" smtClean="0">
                            <a:solidFill>
                              <a:schemeClr val="tx1"/>
                            </a:solidFill>
                            <a:latin typeface="Cambria Math" panose="02040503050406030204" pitchFamily="18" charset="0"/>
                          </a:rPr>
                          <m:t>𝑦</m:t>
                        </m:r>
                      </m:e>
                    </m:d>
                    <m:r>
                      <a:rPr lang="sv-SE" sz="2000" b="0" i="1" smtClean="0">
                        <a:solidFill>
                          <a:schemeClr val="tx1"/>
                        </a:solidFill>
                        <a:latin typeface="Cambria Math" panose="02040503050406030204" pitchFamily="18" charset="0"/>
                      </a:rPr>
                      <m:t>𝑖𝑠</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𝑡h𝑒</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𝑗𝑜𝑖𝑛𝑡</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𝑝𝑟𝑜𝑏𝑎𝑏𝑖𝑙𝑖𝑡𝑦</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𝑑𝑖𝑠𝑡𝑟𝑖𝑏𝑢𝑡𝑖𝑜𝑛</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𝑏𝑒𝑡𝑤𝑒𝑒𝑛</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𝑋</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𝑎𝑛𝑑</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𝑌</m:t>
                    </m:r>
                    <m:r>
                      <a:rPr lang="sv-SE" sz="2000" b="0" i="1" smtClean="0">
                        <a:solidFill>
                          <a:schemeClr val="tx1"/>
                        </a:solidFill>
                        <a:latin typeface="Cambria Math" panose="02040503050406030204" pitchFamily="18" charset="0"/>
                      </a:rPr>
                      <m:t> </m:t>
                    </m:r>
                  </m:oMath>
                </a14:m>
                <a:endParaRPr lang="sv-SE" sz="2000" b="0" dirty="0">
                  <a:solidFill>
                    <a:schemeClr val="tx1"/>
                  </a:solidFill>
                </a:endParaRPr>
              </a:p>
              <a:p>
                <a:pPr lvl="2"/>
                <a14:m>
                  <m:oMath xmlns:m="http://schemas.openxmlformats.org/officeDocument/2006/math">
                    <m:r>
                      <a:rPr lang="sv-SE" sz="2000" b="0" i="1" smtClean="0">
                        <a:solidFill>
                          <a:schemeClr val="tx1"/>
                        </a:solidFill>
                        <a:latin typeface="Cambria Math" panose="02040503050406030204" pitchFamily="18" charset="0"/>
                      </a:rPr>
                      <m:t>𝑝</m:t>
                    </m:r>
                    <m:d>
                      <m:dPr>
                        <m:ctrlPr>
                          <a:rPr lang="sv-SE" sz="2000" b="0" i="1" smtClean="0">
                            <a:solidFill>
                              <a:schemeClr val="tx1"/>
                            </a:solidFill>
                            <a:latin typeface="Cambria Math" panose="02040503050406030204" pitchFamily="18" charset="0"/>
                          </a:rPr>
                        </m:ctrlPr>
                      </m:dPr>
                      <m:e>
                        <m:r>
                          <a:rPr lang="sv-SE" sz="2000" b="0" i="1" smtClean="0">
                            <a:solidFill>
                              <a:schemeClr val="tx1"/>
                            </a:solidFill>
                            <a:latin typeface="Cambria Math" panose="02040503050406030204" pitchFamily="18" charset="0"/>
                          </a:rPr>
                          <m:t>𝑥</m:t>
                        </m:r>
                      </m:e>
                    </m:d>
                    <m:r>
                      <a:rPr lang="sv-SE" sz="2000" b="0" i="1" smtClean="0">
                        <a:solidFill>
                          <a:schemeClr val="tx1"/>
                        </a:solidFill>
                        <a:latin typeface="Cambria Math" panose="02040503050406030204" pitchFamily="18" charset="0"/>
                      </a:rPr>
                      <m:t>𝑎𝑛𝑑</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m:t>
                    </m:r>
                    <m:d>
                      <m:dPr>
                        <m:ctrlPr>
                          <a:rPr lang="sv-SE" sz="2000" b="0" i="1" smtClean="0">
                            <a:solidFill>
                              <a:schemeClr val="tx1"/>
                            </a:solidFill>
                            <a:latin typeface="Cambria Math" panose="02040503050406030204" pitchFamily="18" charset="0"/>
                          </a:rPr>
                        </m:ctrlPr>
                      </m:dPr>
                      <m:e>
                        <m:r>
                          <a:rPr lang="sv-SE" sz="2000" b="0" i="1" smtClean="0">
                            <a:solidFill>
                              <a:schemeClr val="tx1"/>
                            </a:solidFill>
                            <a:latin typeface="Cambria Math" panose="02040503050406030204" pitchFamily="18" charset="0"/>
                          </a:rPr>
                          <m:t>𝑦</m:t>
                        </m:r>
                      </m:e>
                    </m:d>
                    <m:r>
                      <a:rPr lang="sv-SE" sz="2000" b="0" i="1" smtClean="0">
                        <a:solidFill>
                          <a:schemeClr val="tx1"/>
                        </a:solidFill>
                        <a:latin typeface="Cambria Math" panose="02040503050406030204" pitchFamily="18" charset="0"/>
                      </a:rPr>
                      <m:t>𝑎𝑟𝑒</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𝑡h𝑒</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𝑚𝑎𝑟𝑔𝑖𝑛𝑎𝑙</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𝑝𝑟𝑜𝑏𝑎𝑏𝑖𝑙𝑖𝑡𝑦</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𝑑𝑖𝑠𝑡𝑟𝑖𝑏𝑢𝑡𝑖𝑜𝑛</m:t>
                    </m:r>
                    <m:r>
                      <a:rPr lang="sv-SE" sz="2000" b="0" i="1" smtClean="0">
                        <a:solidFill>
                          <a:schemeClr val="tx1"/>
                        </a:solidFill>
                        <a:latin typeface="Cambria Math" panose="02040503050406030204" pitchFamily="18" charset="0"/>
                      </a:rPr>
                      <m:t>.</m:t>
                    </m:r>
                  </m:oMath>
                </a14:m>
                <a:endParaRPr lang="en-US" sz="2000" dirty="0">
                  <a:solidFill>
                    <a:schemeClr val="tx1"/>
                  </a:solidFill>
                </a:endParaRPr>
              </a:p>
              <a:p>
                <a:pPr lvl="2"/>
                <a:endParaRPr lang="en-US" sz="2000" dirty="0">
                  <a:solidFill>
                    <a:schemeClr val="tx1"/>
                  </a:solidFill>
                </a:endParaRPr>
              </a:p>
              <a:p>
                <a:r>
                  <a:rPr lang="en-US" sz="2400" dirty="0">
                    <a:solidFill>
                      <a:schemeClr val="tx1"/>
                    </a:solidFill>
                  </a:rPr>
                  <a:t>Interpretation</a:t>
                </a:r>
              </a:p>
              <a:p>
                <a:pPr lvl="1"/>
                <a:r>
                  <a:rPr lang="en-US" sz="2200" dirty="0">
                    <a:solidFill>
                      <a:schemeClr val="tx1"/>
                    </a:solidFill>
                  </a:rPr>
                  <a:t> If MI &gt; 0  then X and Y share some dependency</a:t>
                </a:r>
              </a:p>
              <a:p>
                <a:pPr lvl="1"/>
                <a:r>
                  <a:rPr lang="en-US" sz="2200" dirty="0">
                    <a:solidFill>
                      <a:schemeClr val="tx1"/>
                    </a:solidFill>
                  </a:rPr>
                  <a:t>If MI = 0 then X and Y are independent</a:t>
                </a:r>
              </a:p>
              <a:p>
                <a:pPr lvl="1"/>
                <a:endParaRPr lang="en-US" sz="2200" dirty="0">
                  <a:solidFill>
                    <a:schemeClr val="tx1"/>
                  </a:solidFill>
                </a:endParaRPr>
              </a:p>
              <a:p>
                <a:r>
                  <a:rPr lang="en-US" sz="2400" dirty="0">
                    <a:solidFill>
                      <a:schemeClr val="tx1"/>
                    </a:solidFill>
                  </a:rPr>
                  <a:t>To understand MI more clearly please watch this </a:t>
                </a:r>
                <a:r>
                  <a:rPr lang="en-US" sz="2400" dirty="0">
                    <a:solidFill>
                      <a:schemeClr val="tx1"/>
                    </a:solidFill>
                    <a:hlinkClick r:id="rId2">
                      <a:extLst>
                        <a:ext uri="{A12FA001-AC4F-418D-AE19-62706E023703}">
                          <ahyp:hlinkClr xmlns:ahyp="http://schemas.microsoft.com/office/drawing/2018/hyperlinkcolor" val="tx"/>
                        </a:ext>
                      </a:extLst>
                    </a:hlinkClick>
                  </a:rPr>
                  <a:t>video</a:t>
                </a:r>
                <a:br>
                  <a:rPr lang="en-US" sz="2400" dirty="0">
                    <a:solidFill>
                      <a:schemeClr val="tx1"/>
                    </a:solidFill>
                  </a:rPr>
                </a:br>
                <a:r>
                  <a:rPr lang="en-US" sz="2400" dirty="0">
                    <a:solidFill>
                      <a:schemeClr val="tx1"/>
                    </a:solidFill>
                  </a:rPr>
                  <a:t> </a:t>
                </a:r>
              </a:p>
            </p:txBody>
          </p:sp>
        </mc:Choice>
        <mc:Fallback xmlns="">
          <p:sp>
            <p:nvSpPr>
              <p:cNvPr id="3" name="Content Placeholder 2">
                <a:extLst>
                  <a:ext uri="{FF2B5EF4-FFF2-40B4-BE49-F238E27FC236}">
                    <a16:creationId xmlns:a16="http://schemas.microsoft.com/office/drawing/2014/main" id="{8725A02C-A048-23B8-B3CD-287630513369}"/>
                  </a:ext>
                </a:extLst>
              </p:cNvPr>
              <p:cNvSpPr>
                <a:spLocks noGrp="1" noRot="1" noChangeAspect="1" noMove="1" noResize="1" noEditPoints="1" noAdjustHandles="1" noChangeArrowheads="1" noChangeShapeType="1" noTextEdit="1"/>
              </p:cNvSpPr>
              <p:nvPr>
                <p:ph sz="quarter" idx="13"/>
              </p:nvPr>
            </p:nvSpPr>
            <p:spPr>
              <a:blipFill>
                <a:blip r:embed="rId3"/>
                <a:stretch>
                  <a:fillRect l="-803" t="-2976" b="-4464"/>
                </a:stretch>
              </a:blipFill>
            </p:spPr>
            <p:txBody>
              <a:bodyPr/>
              <a:lstStyle/>
              <a:p>
                <a:r>
                  <a:rPr lang="en-US">
                    <a:noFill/>
                  </a:rPr>
                  <a:t> </a:t>
                </a:r>
              </a:p>
            </p:txBody>
          </p:sp>
        </mc:Fallback>
      </mc:AlternateContent>
    </p:spTree>
    <p:extLst>
      <p:ext uri="{BB962C8B-B14F-4D97-AF65-F5344CB8AC3E}">
        <p14:creationId xmlns:p14="http://schemas.microsoft.com/office/powerpoint/2010/main" val="371287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BF26-4DD0-4790-E40A-7A716033F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FE349-12C3-220E-85E0-D582DD3254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1325AC-23E6-A0CC-F42C-1762B044BBCE}"/>
              </a:ext>
            </a:extLst>
          </p:cNvPr>
          <p:cNvSpPr>
            <a:spLocks noGrp="1"/>
          </p:cNvSpPr>
          <p:nvPr>
            <p:ph sz="quarter" idx="13"/>
          </p:nvPr>
        </p:nvSpPr>
        <p:spPr>
          <a:xfrm>
            <a:off x="4762896" y="3224644"/>
            <a:ext cx="3228108" cy="408711"/>
          </a:xfrm>
        </p:spPr>
        <p:txBody>
          <a:bodyPr/>
          <a:lstStyle/>
          <a:p>
            <a:pPr marL="0" indent="0">
              <a:buNone/>
            </a:pPr>
            <a:r>
              <a:rPr lang="en-US" sz="4000" dirty="0"/>
              <a:t>Hands-on</a:t>
            </a:r>
          </a:p>
        </p:txBody>
      </p:sp>
    </p:spTree>
    <p:extLst>
      <p:ext uri="{BB962C8B-B14F-4D97-AF65-F5344CB8AC3E}">
        <p14:creationId xmlns:p14="http://schemas.microsoft.com/office/powerpoint/2010/main" val="7445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535E-9925-F275-0B9B-E9917FAD30E0}"/>
              </a:ext>
            </a:extLst>
          </p:cNvPr>
          <p:cNvSpPr>
            <a:spLocks noGrp="1"/>
          </p:cNvSpPr>
          <p:nvPr>
            <p:ph type="title"/>
          </p:nvPr>
        </p:nvSpPr>
        <p:spPr/>
        <p:txBody>
          <a:bodyPr/>
          <a:lstStyle/>
          <a:p>
            <a:r>
              <a:rPr lang="en-US" dirty="0"/>
              <a:t>Feature Extraction</a:t>
            </a:r>
          </a:p>
        </p:txBody>
      </p:sp>
      <p:graphicFrame>
        <p:nvGraphicFramePr>
          <p:cNvPr id="6" name="Content Placeholder 5">
            <a:extLst>
              <a:ext uri="{FF2B5EF4-FFF2-40B4-BE49-F238E27FC236}">
                <a16:creationId xmlns:a16="http://schemas.microsoft.com/office/drawing/2014/main" id="{4097F569-90D3-0E50-6C70-AC6F5BE7DE9A}"/>
              </a:ext>
            </a:extLst>
          </p:cNvPr>
          <p:cNvGraphicFramePr>
            <a:graphicFrameLocks noGrp="1"/>
          </p:cNvGraphicFramePr>
          <p:nvPr>
            <p:ph sz="quarter" idx="13"/>
            <p:extLst>
              <p:ext uri="{D42A27DB-BD31-4B8C-83A1-F6EECF244321}">
                <p14:modId xmlns:p14="http://schemas.microsoft.com/office/powerpoint/2010/main" val="3598389830"/>
              </p:ext>
            </p:extLst>
          </p:nvPr>
        </p:nvGraphicFramePr>
        <p:xfrm>
          <a:off x="1072429" y="1552755"/>
          <a:ext cx="9472611" cy="5039360"/>
        </p:xfrm>
        <a:graphic>
          <a:graphicData uri="http://schemas.openxmlformats.org/drawingml/2006/table">
            <a:tbl>
              <a:tblPr firstRow="1" bandRow="1">
                <a:tableStyleId>{5C22544A-7EE6-4342-B048-85BDC9FD1C3A}</a:tableStyleId>
              </a:tblPr>
              <a:tblGrid>
                <a:gridCol w="3157537">
                  <a:extLst>
                    <a:ext uri="{9D8B030D-6E8A-4147-A177-3AD203B41FA5}">
                      <a16:colId xmlns:a16="http://schemas.microsoft.com/office/drawing/2014/main" val="1424446390"/>
                    </a:ext>
                  </a:extLst>
                </a:gridCol>
                <a:gridCol w="3157537">
                  <a:extLst>
                    <a:ext uri="{9D8B030D-6E8A-4147-A177-3AD203B41FA5}">
                      <a16:colId xmlns:a16="http://schemas.microsoft.com/office/drawing/2014/main" val="2591324471"/>
                    </a:ext>
                  </a:extLst>
                </a:gridCol>
                <a:gridCol w="3157537">
                  <a:extLst>
                    <a:ext uri="{9D8B030D-6E8A-4147-A177-3AD203B41FA5}">
                      <a16:colId xmlns:a16="http://schemas.microsoft.com/office/drawing/2014/main" val="2342052807"/>
                    </a:ext>
                  </a:extLst>
                </a:gridCol>
              </a:tblGrid>
              <a:tr h="370840">
                <a:tc>
                  <a:txBody>
                    <a:bodyPr/>
                    <a:lstStyle/>
                    <a:p>
                      <a:r>
                        <a:rPr lang="en-US" dirty="0">
                          <a:solidFill>
                            <a:sysClr val="windowText" lastClr="000000"/>
                          </a:solidFill>
                        </a:rPr>
                        <a:t>Aspect</a:t>
                      </a:r>
                    </a:p>
                  </a:txBody>
                  <a:tcPr/>
                </a:tc>
                <a:tc>
                  <a:txBody>
                    <a:bodyPr/>
                    <a:lstStyle/>
                    <a:p>
                      <a:r>
                        <a:rPr lang="en-US" dirty="0">
                          <a:solidFill>
                            <a:sysClr val="windowText" lastClr="000000"/>
                          </a:solidFill>
                        </a:rPr>
                        <a:t>Feature Selection</a:t>
                      </a:r>
                    </a:p>
                  </a:txBody>
                  <a:tcPr/>
                </a:tc>
                <a:tc>
                  <a:txBody>
                    <a:bodyPr/>
                    <a:lstStyle/>
                    <a:p>
                      <a:r>
                        <a:rPr lang="en-US" dirty="0">
                          <a:solidFill>
                            <a:sysClr val="windowText" lastClr="000000"/>
                          </a:solidFill>
                        </a:rPr>
                        <a:t>Feature Extraction</a:t>
                      </a:r>
                    </a:p>
                  </a:txBody>
                  <a:tcPr/>
                </a:tc>
                <a:extLst>
                  <a:ext uri="{0D108BD9-81ED-4DB2-BD59-A6C34878D82A}">
                    <a16:rowId xmlns:a16="http://schemas.microsoft.com/office/drawing/2014/main" val="1634295252"/>
                  </a:ext>
                </a:extLst>
              </a:tr>
              <a:tr h="370840">
                <a:tc>
                  <a:txBody>
                    <a:bodyPr/>
                    <a:lstStyle/>
                    <a:p>
                      <a:r>
                        <a:rPr lang="en-US" dirty="0">
                          <a:solidFill>
                            <a:sysClr val="windowText" lastClr="000000"/>
                          </a:solidFill>
                        </a:rPr>
                        <a:t>Definition</a:t>
                      </a:r>
                    </a:p>
                  </a:txBody>
                  <a:tcPr/>
                </a:tc>
                <a:tc>
                  <a:txBody>
                    <a:bodyPr/>
                    <a:lstStyle/>
                    <a:p>
                      <a:r>
                        <a:rPr lang="en-US" dirty="0"/>
                        <a:t>Selects a subset of the existing features without altering them.</a:t>
                      </a:r>
                    </a:p>
                  </a:txBody>
                  <a:tcPr anchor="ctr"/>
                </a:tc>
                <a:tc>
                  <a:txBody>
                    <a:bodyPr/>
                    <a:lstStyle/>
                    <a:p>
                      <a:r>
                        <a:rPr lang="en-US" dirty="0"/>
                        <a:t>Creates new features by transforming the original data.</a:t>
                      </a:r>
                    </a:p>
                  </a:txBody>
                  <a:tcPr anchor="ctr"/>
                </a:tc>
                <a:extLst>
                  <a:ext uri="{0D108BD9-81ED-4DB2-BD59-A6C34878D82A}">
                    <a16:rowId xmlns:a16="http://schemas.microsoft.com/office/drawing/2014/main" val="2156642604"/>
                  </a:ext>
                </a:extLst>
              </a:tr>
              <a:tr h="370840">
                <a:tc>
                  <a:txBody>
                    <a:bodyPr/>
                    <a:lstStyle/>
                    <a:p>
                      <a:r>
                        <a:rPr lang="en-US" dirty="0">
                          <a:solidFill>
                            <a:sysClr val="windowText" lastClr="000000"/>
                          </a:solidFill>
                        </a:rPr>
                        <a:t>Objective</a:t>
                      </a:r>
                    </a:p>
                  </a:txBody>
                  <a:tcPr/>
                </a:tc>
                <a:tc>
                  <a:txBody>
                    <a:bodyPr/>
                    <a:lstStyle/>
                    <a:p>
                      <a:r>
                        <a:rPr lang="en-US" dirty="0"/>
                        <a:t>Reduces dimensionality by choosing the most important features.</a:t>
                      </a:r>
                    </a:p>
                  </a:txBody>
                  <a:tcPr anchor="ctr"/>
                </a:tc>
                <a:tc>
                  <a:txBody>
                    <a:bodyPr/>
                    <a:lstStyle/>
                    <a:p>
                      <a:r>
                        <a:rPr lang="en-US" dirty="0"/>
                        <a:t>Captures the most informative aspects of data in a new representation.</a:t>
                      </a:r>
                    </a:p>
                  </a:txBody>
                  <a:tcPr anchor="ctr"/>
                </a:tc>
                <a:extLst>
                  <a:ext uri="{0D108BD9-81ED-4DB2-BD59-A6C34878D82A}">
                    <a16:rowId xmlns:a16="http://schemas.microsoft.com/office/drawing/2014/main" val="291645295"/>
                  </a:ext>
                </a:extLst>
              </a:tr>
              <a:tr h="370840">
                <a:tc>
                  <a:txBody>
                    <a:bodyPr/>
                    <a:lstStyle/>
                    <a:p>
                      <a:r>
                        <a:rPr lang="en-US" dirty="0">
                          <a:solidFill>
                            <a:sysClr val="windowText" lastClr="000000"/>
                          </a:solidFill>
                        </a:rPr>
                        <a:t>Techniques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 wrapper, embedded</a:t>
                      </a:r>
                    </a:p>
                  </a:txBody>
                  <a:tcPr anchor="ctr"/>
                </a:tc>
                <a:tc>
                  <a:txBody>
                    <a:bodyPr/>
                    <a:lstStyle/>
                    <a:p>
                      <a:r>
                        <a:rPr lang="en-US" b="1" dirty="0"/>
                        <a:t>PCA</a:t>
                      </a:r>
                      <a:r>
                        <a:rPr lang="en-US" dirty="0"/>
                        <a:t>, LDA, Autoencoders, …</a:t>
                      </a:r>
                    </a:p>
                  </a:txBody>
                  <a:tcPr anchor="ctr"/>
                </a:tc>
                <a:extLst>
                  <a:ext uri="{0D108BD9-81ED-4DB2-BD59-A6C34878D82A}">
                    <a16:rowId xmlns:a16="http://schemas.microsoft.com/office/drawing/2014/main" val="209987859"/>
                  </a:ext>
                </a:extLst>
              </a:tr>
              <a:tr h="370840">
                <a:tc>
                  <a:txBody>
                    <a:bodyPr/>
                    <a:lstStyle/>
                    <a:p>
                      <a:r>
                        <a:rPr lang="en-US" dirty="0">
                          <a:solidFill>
                            <a:sysClr val="windowText" lastClr="000000"/>
                          </a:solidFill>
                        </a:rPr>
                        <a:t>Nature of features</a:t>
                      </a:r>
                    </a:p>
                  </a:txBody>
                  <a:tcPr/>
                </a:tc>
                <a:tc>
                  <a:txBody>
                    <a:bodyPr/>
                    <a:lstStyle/>
                    <a:p>
                      <a:r>
                        <a:rPr lang="en-US" dirty="0"/>
                        <a:t>Works with existing features.</a:t>
                      </a:r>
                    </a:p>
                  </a:txBody>
                  <a:tcPr anchor="ctr"/>
                </a:tc>
                <a:tc>
                  <a:txBody>
                    <a:bodyPr/>
                    <a:lstStyle/>
                    <a:p>
                      <a:r>
                        <a:rPr lang="en-US" dirty="0"/>
                        <a:t>Generates new features that may not directly correspond to original features.</a:t>
                      </a:r>
                    </a:p>
                  </a:txBody>
                  <a:tcPr anchor="ctr"/>
                </a:tc>
                <a:extLst>
                  <a:ext uri="{0D108BD9-81ED-4DB2-BD59-A6C34878D82A}">
                    <a16:rowId xmlns:a16="http://schemas.microsoft.com/office/drawing/2014/main" val="815903253"/>
                  </a:ext>
                </a:extLst>
              </a:tr>
              <a:tr h="370840">
                <a:tc>
                  <a:txBody>
                    <a:bodyPr/>
                    <a:lstStyle/>
                    <a:p>
                      <a:r>
                        <a:rPr lang="en-US" dirty="0">
                          <a:solidFill>
                            <a:sysClr val="windowText" lastClr="000000"/>
                          </a:solidFill>
                        </a:rPr>
                        <a:t>Interpretability</a:t>
                      </a:r>
                    </a:p>
                  </a:txBody>
                  <a:tcPr/>
                </a:tc>
                <a:tc>
                  <a:txBody>
                    <a:bodyPr/>
                    <a:lstStyle/>
                    <a:p>
                      <a:r>
                        <a:rPr lang="en-US" dirty="0"/>
                        <a:t>Easy to interpret since it retains original features.</a:t>
                      </a:r>
                    </a:p>
                  </a:txBody>
                  <a:tcPr anchor="ctr"/>
                </a:tc>
                <a:tc>
                  <a:txBody>
                    <a:bodyPr/>
                    <a:lstStyle/>
                    <a:p>
                      <a:r>
                        <a:rPr lang="en-US" dirty="0"/>
                        <a:t>May reduce interpretability as features are transformed or abstract.</a:t>
                      </a:r>
                    </a:p>
                  </a:txBody>
                  <a:tcPr anchor="ctr"/>
                </a:tc>
                <a:extLst>
                  <a:ext uri="{0D108BD9-81ED-4DB2-BD59-A6C34878D82A}">
                    <a16:rowId xmlns:a16="http://schemas.microsoft.com/office/drawing/2014/main" val="1578998898"/>
                  </a:ext>
                </a:extLst>
              </a:tr>
              <a:tr h="370840">
                <a:tc>
                  <a:txBody>
                    <a:bodyPr/>
                    <a:lstStyle/>
                    <a:p>
                      <a:r>
                        <a:rPr lang="en-US" dirty="0">
                          <a:solidFill>
                            <a:sysClr val="windowText" lastClr="000000"/>
                          </a:solidFill>
                        </a:rPr>
                        <a:t>When to use</a:t>
                      </a:r>
                    </a:p>
                  </a:txBody>
                  <a:tcPr/>
                </a:tc>
                <a:tc>
                  <a:txBody>
                    <a:bodyPr/>
                    <a:lstStyle/>
                    <a:p>
                      <a:r>
                        <a:rPr lang="en-US" dirty="0"/>
                        <a:t>When you want to retain the original features and reduce redundancy.</a:t>
                      </a:r>
                    </a:p>
                  </a:txBody>
                  <a:tcPr anchor="ctr"/>
                </a:tc>
                <a:tc>
                  <a:txBody>
                    <a:bodyPr/>
                    <a:lstStyle/>
                    <a:p>
                      <a:r>
                        <a:rPr lang="en-US" dirty="0"/>
                        <a:t>When transforming data into a lower-dimensional space is needed.</a:t>
                      </a:r>
                    </a:p>
                  </a:txBody>
                  <a:tcPr anchor="ctr"/>
                </a:tc>
                <a:extLst>
                  <a:ext uri="{0D108BD9-81ED-4DB2-BD59-A6C34878D82A}">
                    <a16:rowId xmlns:a16="http://schemas.microsoft.com/office/drawing/2014/main" val="1926287962"/>
                  </a:ext>
                </a:extLst>
              </a:tr>
            </a:tbl>
          </a:graphicData>
        </a:graphic>
      </p:graphicFrame>
    </p:spTree>
    <p:extLst>
      <p:ext uri="{BB962C8B-B14F-4D97-AF65-F5344CB8AC3E}">
        <p14:creationId xmlns:p14="http://schemas.microsoft.com/office/powerpoint/2010/main" val="96962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A613-01F7-D4B7-02DA-44C396CD8194}"/>
              </a:ext>
            </a:extLst>
          </p:cNvPr>
          <p:cNvSpPr>
            <a:spLocks noGrp="1"/>
          </p:cNvSpPr>
          <p:nvPr>
            <p:ph type="title"/>
          </p:nvPr>
        </p:nvSpPr>
        <p:spPr/>
        <p:txBody>
          <a:bodyPr/>
          <a:lstStyle/>
          <a:p>
            <a:r>
              <a:rPr lang="en-US" dirty="0"/>
              <a:t>Principal Component Analysis (PCA)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4F34D6-D3F5-11CC-AF3A-D3F55EDE5381}"/>
                  </a:ext>
                </a:extLst>
              </p:cNvPr>
              <p:cNvSpPr>
                <a:spLocks noGrp="1"/>
              </p:cNvSpPr>
              <p:nvPr>
                <p:ph sz="quarter" idx="13"/>
              </p:nvPr>
            </p:nvSpPr>
            <p:spPr>
              <a:xfrm>
                <a:off x="947738" y="1552755"/>
                <a:ext cx="9472971" cy="4244974"/>
              </a:xfrm>
            </p:spPr>
            <p:txBody>
              <a:bodyPr/>
              <a:lstStyle/>
              <a:p>
                <a:r>
                  <a:rPr lang="en-US" sz="2400" dirty="0">
                    <a:solidFill>
                      <a:schemeClr val="tx1"/>
                    </a:solidFill>
                  </a:rPr>
                  <a:t>PCA maps a set of interrelated features into a new set of linearly uncorrelated features. </a:t>
                </a:r>
              </a:p>
              <a:p>
                <a:pPr marL="0" indent="0">
                  <a:buNone/>
                </a:pPr>
                <a:endParaRPr lang="en-US" sz="2400" dirty="0">
                  <a:solidFill>
                    <a:schemeClr val="tx1"/>
                  </a:solidFill>
                </a:endParaRPr>
              </a:p>
              <a:p>
                <a:r>
                  <a:rPr lang="en-US" sz="2400" dirty="0">
                    <a:solidFill>
                      <a:schemeClr val="tx1"/>
                    </a:solidFill>
                  </a:rPr>
                  <a:t>The number of input features and output features are the same. </a:t>
                </a:r>
              </a:p>
              <a:p>
                <a:pPr marL="0" indent="0">
                  <a:buNone/>
                </a:pPr>
                <a:endParaRPr lang="en-US" sz="2400" dirty="0">
                  <a:solidFill>
                    <a:schemeClr val="tx1"/>
                  </a:solidFill>
                </a:endParaRPr>
              </a:p>
              <a:p>
                <a:r>
                  <a:rPr lang="en-US" sz="2400" dirty="0">
                    <a:solidFill>
                      <a:schemeClr val="tx1"/>
                    </a:solidFill>
                  </a:rPr>
                  <a:t>New features are ordered based on the amount of variance they are retaining in the original data.</a:t>
                </a:r>
              </a:p>
              <a:p>
                <a:pPr marL="0" indent="0">
                  <a:buNone/>
                </a:pPr>
                <a:r>
                  <a:rPr lang="en-US" sz="2400" dirty="0">
                    <a:solidFill>
                      <a:schemeClr val="tx1"/>
                    </a:solidFill>
                  </a:rPr>
                  <a:t>		</a:t>
                </a:r>
              </a:p>
              <a:p>
                <a:pPr marL="0" indent="0">
                  <a:buNone/>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𝑓</m:t>
                      </m:r>
                      <m:r>
                        <a:rPr lang="en-US" sz="2400" i="1" dirty="0" smtClean="0">
                          <a:solidFill>
                            <a:schemeClr val="tx1"/>
                          </a:solidFill>
                          <a:latin typeface="Cambria Math" panose="02040503050406030204" pitchFamily="18" charset="0"/>
                        </a:rPr>
                        <m:t>’1) ≥ </m:t>
                      </m:r>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𝑓</m:t>
                      </m:r>
                      <m:r>
                        <a:rPr lang="en-US" sz="2400" i="1" dirty="0" smtClean="0">
                          <a:solidFill>
                            <a:schemeClr val="tx1"/>
                          </a:solidFill>
                          <a:latin typeface="Cambria Math" panose="02040503050406030204" pitchFamily="18" charset="0"/>
                        </a:rPr>
                        <m:t>’2) ≥ </m:t>
                      </m:r>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𝑓</m:t>
                      </m:r>
                      <m:r>
                        <a:rPr lang="en-US" sz="2400" i="1" dirty="0" smtClean="0">
                          <a:solidFill>
                            <a:schemeClr val="tx1"/>
                          </a:solidFill>
                          <a:latin typeface="Cambria Math" panose="02040503050406030204" pitchFamily="18" charset="0"/>
                        </a:rPr>
                        <m:t>’3) ≥ … ≥ </m:t>
                      </m:r>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err="1" smtClean="0">
                          <a:solidFill>
                            <a:schemeClr val="tx1"/>
                          </a:solidFill>
                          <a:latin typeface="Cambria Math" panose="02040503050406030204" pitchFamily="18" charset="0"/>
                        </a:rPr>
                        <m:t>𝑓</m:t>
                      </m:r>
                      <m:r>
                        <a:rPr lang="en-US" sz="2400" i="1" dirty="0" err="1" smtClean="0">
                          <a:solidFill>
                            <a:schemeClr val="tx1"/>
                          </a:solidFill>
                          <a:latin typeface="Cambria Math" panose="02040503050406030204" pitchFamily="18" charset="0"/>
                        </a:rPr>
                        <m:t>’</m:t>
                      </m:r>
                      <m:r>
                        <a:rPr lang="en-US" sz="2400" i="1" dirty="0" err="1" smtClean="0">
                          <a:solidFill>
                            <a:schemeClr val="tx1"/>
                          </a:solidFill>
                          <a:latin typeface="Cambria Math" panose="02040503050406030204" pitchFamily="18" charset="0"/>
                        </a:rPr>
                        <m:t>𝑛</m:t>
                      </m:r>
                      <m:r>
                        <a:rPr lang="en-US" sz="2400" i="1" dirty="0"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p:sp>
            <p:nvSpPr>
              <p:cNvPr id="3" name="Content Placeholder 2">
                <a:extLst>
                  <a:ext uri="{FF2B5EF4-FFF2-40B4-BE49-F238E27FC236}">
                    <a16:creationId xmlns:a16="http://schemas.microsoft.com/office/drawing/2014/main" id="{634F34D6-D3F5-11CC-AF3A-D3F55EDE5381}"/>
                  </a:ext>
                </a:extLst>
              </p:cNvPr>
              <p:cNvSpPr>
                <a:spLocks noGrp="1" noRot="1" noChangeAspect="1" noMove="1" noResize="1" noEditPoints="1" noAdjustHandles="1" noChangeArrowheads="1" noChangeShapeType="1" noTextEdit="1"/>
              </p:cNvSpPr>
              <p:nvPr>
                <p:ph sz="quarter" idx="13"/>
              </p:nvPr>
            </p:nvSpPr>
            <p:spPr>
              <a:xfrm>
                <a:off x="947738" y="1552755"/>
                <a:ext cx="9472971" cy="4244974"/>
              </a:xfrm>
              <a:blipFill>
                <a:blip r:embed="rId2"/>
                <a:stretch>
                  <a:fillRect l="-803" t="-3284" r="-535"/>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D961DB28-D91B-0D22-3AB3-BCF9397FD2C5}"/>
              </a:ext>
            </a:extLst>
          </p:cNvPr>
          <p:cNvGraphicFramePr>
            <a:graphicFrameLocks noGrp="1"/>
          </p:cNvGraphicFramePr>
          <p:nvPr>
            <p:extLst>
              <p:ext uri="{D42A27DB-BD31-4B8C-83A1-F6EECF244321}">
                <p14:modId xmlns:p14="http://schemas.microsoft.com/office/powerpoint/2010/main" val="545618297"/>
              </p:ext>
            </p:extLst>
          </p:nvPr>
        </p:nvGraphicFramePr>
        <p:xfrm>
          <a:off x="1056480" y="4619216"/>
          <a:ext cx="3067050" cy="2110740"/>
        </p:xfrm>
        <a:graphic>
          <a:graphicData uri="http://schemas.openxmlformats.org/drawingml/2006/table">
            <a:tbl>
              <a:tblPr/>
              <a:tblGrid>
                <a:gridCol w="485775">
                  <a:extLst>
                    <a:ext uri="{9D8B030D-6E8A-4147-A177-3AD203B41FA5}">
                      <a16:colId xmlns:a16="http://schemas.microsoft.com/office/drawing/2014/main" val="2899045233"/>
                    </a:ext>
                  </a:extLst>
                </a:gridCol>
                <a:gridCol w="476250">
                  <a:extLst>
                    <a:ext uri="{9D8B030D-6E8A-4147-A177-3AD203B41FA5}">
                      <a16:colId xmlns:a16="http://schemas.microsoft.com/office/drawing/2014/main" val="3391206431"/>
                    </a:ext>
                  </a:extLst>
                </a:gridCol>
                <a:gridCol w="476250">
                  <a:extLst>
                    <a:ext uri="{9D8B030D-6E8A-4147-A177-3AD203B41FA5}">
                      <a16:colId xmlns:a16="http://schemas.microsoft.com/office/drawing/2014/main" val="3013088140"/>
                    </a:ext>
                  </a:extLst>
                </a:gridCol>
                <a:gridCol w="542925">
                  <a:extLst>
                    <a:ext uri="{9D8B030D-6E8A-4147-A177-3AD203B41FA5}">
                      <a16:colId xmlns:a16="http://schemas.microsoft.com/office/drawing/2014/main" val="1354990697"/>
                    </a:ext>
                  </a:extLst>
                </a:gridCol>
                <a:gridCol w="542925">
                  <a:extLst>
                    <a:ext uri="{9D8B030D-6E8A-4147-A177-3AD203B41FA5}">
                      <a16:colId xmlns:a16="http://schemas.microsoft.com/office/drawing/2014/main" val="1467646416"/>
                    </a:ext>
                  </a:extLst>
                </a:gridCol>
                <a:gridCol w="542925">
                  <a:extLst>
                    <a:ext uri="{9D8B030D-6E8A-4147-A177-3AD203B41FA5}">
                      <a16:colId xmlns:a16="http://schemas.microsoft.com/office/drawing/2014/main" val="2371677083"/>
                    </a:ext>
                  </a:extLst>
                </a:gridCol>
              </a:tblGrid>
              <a:tr h="314325">
                <a:tc>
                  <a:txBody>
                    <a:bodyPr/>
                    <a:lstStyle/>
                    <a:p>
                      <a:pPr algn="ctr" rtl="0" fontAlgn="ctr"/>
                      <a:r>
                        <a:rPr lang="en-US" sz="900" b="1" i="0" u="none" strike="noStrike">
                          <a:solidFill>
                            <a:srgbClr val="FFFFFF"/>
                          </a:solidFill>
                          <a:effectLst/>
                          <a:latin typeface="Arial" panose="020B0604020202020204" pitchFamily="34" charset="0"/>
                        </a:rPr>
                        <a:t>ID</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fn</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Class</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520654925"/>
                  </a:ext>
                </a:extLst>
              </a:tr>
              <a:tr h="276225">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4.3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dirty="0">
                          <a:solidFill>
                            <a:srgbClr val="000000"/>
                          </a:solidFill>
                          <a:effectLst/>
                          <a:latin typeface="Arial" panose="020B0604020202020204" pitchFamily="34" charset="0"/>
                        </a:rPr>
                        <a:t>4.7</a:t>
                      </a:r>
                      <a:endParaRPr lang="en-US" dirty="0">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03544859"/>
                  </a:ext>
                </a:extLst>
              </a:tr>
              <a:tr h="276225">
                <a:tc>
                  <a:txBody>
                    <a:bodyPr/>
                    <a:lstStyle/>
                    <a:p>
                      <a:pPr algn="ctr" rtl="0" fontAlgn="ctr"/>
                      <a:r>
                        <a:rPr lang="en-US" sz="700" b="0" i="0" u="none" strike="noStrike">
                          <a:solidFill>
                            <a:srgbClr val="000000"/>
                          </a:solidFill>
                          <a:effectLst/>
                          <a:latin typeface="Arial" panose="020B0604020202020204" pitchFamily="34"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3.9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6.1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5.5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8752743"/>
                  </a:ext>
                </a:extLst>
              </a:tr>
              <a:tr h="276225">
                <a:tc>
                  <a:txBody>
                    <a:bodyPr/>
                    <a:lstStyle/>
                    <a:p>
                      <a:pPr algn="ctr" rtl="0" fontAlgn="ctr"/>
                      <a:r>
                        <a:rPr lang="en-US" sz="700" b="0" i="0" u="none" strike="noStrike">
                          <a:solidFill>
                            <a:srgbClr val="000000"/>
                          </a:solidFill>
                          <a:effectLst/>
                          <a:latin typeface="Arial" panose="020B0604020202020204" pitchFamily="34"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2.7</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4.8</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8139339"/>
                  </a:ext>
                </a:extLst>
              </a:tr>
              <a:tr h="276225">
                <a:tc>
                  <a:txBody>
                    <a:bodyPr/>
                    <a:lstStyle/>
                    <a:p>
                      <a:pPr algn="ctr" rtl="0" fontAlgn="ctr"/>
                      <a:r>
                        <a:rPr lang="en-US" sz="700" b="0" i="0" u="none" strike="noStrike">
                          <a:solidFill>
                            <a:srgbClr val="000000"/>
                          </a:solidFill>
                          <a:effectLst/>
                          <a:latin typeface="Arial" panose="020B0604020202020204" pitchFamily="34"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6.6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3.9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1868613"/>
                  </a:ext>
                </a:extLst>
              </a:tr>
              <a:tr h="276225">
                <a:tc>
                  <a:txBody>
                    <a:bodyPr/>
                    <a:lstStyle/>
                    <a:p>
                      <a:pPr algn="ctr" rtl="0" fontAlgn="ctr"/>
                      <a:r>
                        <a:rPr lang="en-US" sz="700" b="0" i="0" u="none" strike="noStrike">
                          <a:solidFill>
                            <a:srgbClr val="000000"/>
                          </a:solidFill>
                          <a:effectLst/>
                          <a:latin typeface="Arial" panose="020B0604020202020204" pitchFamily="34"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6.5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2.9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62732571"/>
                  </a:ext>
                </a:extLst>
              </a:tr>
              <a:tr h="238125">
                <a:tc>
                  <a:txBody>
                    <a:bodyPr/>
                    <a:lstStyle/>
                    <a:p>
                      <a:pPr algn="ctr" rtl="0" fontAlgn="ctr"/>
                      <a:r>
                        <a:rPr lang="en-US" sz="700" b="0" i="0" u="none" strike="noStrike">
                          <a:solidFill>
                            <a:srgbClr val="000000"/>
                          </a:solidFill>
                          <a:effectLst/>
                          <a:latin typeface="Arial" panose="020B0604020202020204" pitchFamily="34" charset="0"/>
                        </a:rPr>
                        <a:t>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6.5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5.5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dirty="0">
                          <a:solidFill>
                            <a:srgbClr val="000000"/>
                          </a:solidFill>
                          <a:effectLst/>
                          <a:latin typeface="Arial" panose="020B0604020202020204" pitchFamily="34" charset="0"/>
                        </a:rPr>
                        <a:t>Healthy</a:t>
                      </a:r>
                      <a:endParaRPr lang="en-US" dirty="0">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6070140"/>
                  </a:ext>
                </a:extLst>
              </a:tr>
            </a:tbl>
          </a:graphicData>
        </a:graphic>
      </p:graphicFrame>
      <p:sp>
        <p:nvSpPr>
          <p:cNvPr id="5" name="Rectangle 1">
            <a:extLst>
              <a:ext uri="{FF2B5EF4-FFF2-40B4-BE49-F238E27FC236}">
                <a16:creationId xmlns:a16="http://schemas.microsoft.com/office/drawing/2014/main" id="{59E2AD15-C306-1346-8271-F697B25ED20C}"/>
              </a:ext>
            </a:extLst>
          </p:cNvPr>
          <p:cNvSpPr>
            <a:spLocks noChangeArrowheads="1"/>
          </p:cNvSpPr>
          <p:nvPr/>
        </p:nvSpPr>
        <p:spPr bwMode="auto">
          <a:xfrm>
            <a:off x="1055687" y="38014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9E52AAB4-10FA-04B4-FFF1-A3A8479A5B0D}"/>
              </a:ext>
            </a:extLst>
          </p:cNvPr>
          <p:cNvGraphicFramePr>
            <a:graphicFrameLocks noGrp="1"/>
          </p:cNvGraphicFramePr>
          <p:nvPr>
            <p:extLst>
              <p:ext uri="{D42A27DB-BD31-4B8C-83A1-F6EECF244321}">
                <p14:modId xmlns:p14="http://schemas.microsoft.com/office/powerpoint/2010/main" val="3130945652"/>
              </p:ext>
            </p:extLst>
          </p:nvPr>
        </p:nvGraphicFramePr>
        <p:xfrm>
          <a:off x="6986227" y="4619216"/>
          <a:ext cx="3067050" cy="2110740"/>
        </p:xfrm>
        <a:graphic>
          <a:graphicData uri="http://schemas.openxmlformats.org/drawingml/2006/table">
            <a:tbl>
              <a:tblPr/>
              <a:tblGrid>
                <a:gridCol w="485775">
                  <a:extLst>
                    <a:ext uri="{9D8B030D-6E8A-4147-A177-3AD203B41FA5}">
                      <a16:colId xmlns:a16="http://schemas.microsoft.com/office/drawing/2014/main" val="1326862626"/>
                    </a:ext>
                  </a:extLst>
                </a:gridCol>
                <a:gridCol w="476250">
                  <a:extLst>
                    <a:ext uri="{9D8B030D-6E8A-4147-A177-3AD203B41FA5}">
                      <a16:colId xmlns:a16="http://schemas.microsoft.com/office/drawing/2014/main" val="48274979"/>
                    </a:ext>
                  </a:extLst>
                </a:gridCol>
                <a:gridCol w="476250">
                  <a:extLst>
                    <a:ext uri="{9D8B030D-6E8A-4147-A177-3AD203B41FA5}">
                      <a16:colId xmlns:a16="http://schemas.microsoft.com/office/drawing/2014/main" val="1968439174"/>
                    </a:ext>
                  </a:extLst>
                </a:gridCol>
                <a:gridCol w="542925">
                  <a:extLst>
                    <a:ext uri="{9D8B030D-6E8A-4147-A177-3AD203B41FA5}">
                      <a16:colId xmlns:a16="http://schemas.microsoft.com/office/drawing/2014/main" val="2011216927"/>
                    </a:ext>
                  </a:extLst>
                </a:gridCol>
                <a:gridCol w="542925">
                  <a:extLst>
                    <a:ext uri="{9D8B030D-6E8A-4147-A177-3AD203B41FA5}">
                      <a16:colId xmlns:a16="http://schemas.microsoft.com/office/drawing/2014/main" val="3680186254"/>
                    </a:ext>
                  </a:extLst>
                </a:gridCol>
                <a:gridCol w="542925">
                  <a:extLst>
                    <a:ext uri="{9D8B030D-6E8A-4147-A177-3AD203B41FA5}">
                      <a16:colId xmlns:a16="http://schemas.microsoft.com/office/drawing/2014/main" val="3091355853"/>
                    </a:ext>
                  </a:extLst>
                </a:gridCol>
              </a:tblGrid>
              <a:tr h="314325">
                <a:tc>
                  <a:txBody>
                    <a:bodyPr/>
                    <a:lstStyle/>
                    <a:p>
                      <a:pPr algn="ctr" rtl="0" fontAlgn="ctr"/>
                      <a:r>
                        <a:rPr lang="en-US" sz="900" b="1" i="0" u="none" strike="noStrike">
                          <a:solidFill>
                            <a:srgbClr val="FFFFFF"/>
                          </a:solidFill>
                          <a:effectLst/>
                          <a:latin typeface="Arial" panose="020B0604020202020204" pitchFamily="34" charset="0"/>
                        </a:rPr>
                        <a:t>ID</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f’2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f’n</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Class</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3467404406"/>
                  </a:ext>
                </a:extLst>
              </a:tr>
              <a:tr h="276225">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11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7176716"/>
                  </a:ext>
                </a:extLst>
              </a:tr>
              <a:tr h="276225">
                <a:tc>
                  <a:txBody>
                    <a:bodyPr/>
                    <a:lstStyle/>
                    <a:p>
                      <a:pPr algn="ctr" rtl="0" fontAlgn="ctr"/>
                      <a:r>
                        <a:rPr lang="en-US" sz="700" b="0" i="0" u="none" strike="noStrike">
                          <a:solidFill>
                            <a:srgbClr val="000000"/>
                          </a:solidFill>
                          <a:effectLst/>
                          <a:latin typeface="Arial" panose="020B0604020202020204" pitchFamily="34"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5.4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3.5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6011052"/>
                  </a:ext>
                </a:extLst>
              </a:tr>
              <a:tr h="276225">
                <a:tc>
                  <a:txBody>
                    <a:bodyPr/>
                    <a:lstStyle/>
                    <a:p>
                      <a:pPr algn="ctr" rtl="0" fontAlgn="ctr"/>
                      <a:r>
                        <a:rPr lang="en-US" sz="700" b="0" i="0" u="none" strike="noStrike">
                          <a:solidFill>
                            <a:srgbClr val="000000"/>
                          </a:solidFill>
                          <a:effectLst/>
                          <a:latin typeface="Arial" panose="020B0604020202020204" pitchFamily="34"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2.7</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0.95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9449717"/>
                  </a:ext>
                </a:extLst>
              </a:tr>
              <a:tr h="276225">
                <a:tc>
                  <a:txBody>
                    <a:bodyPr/>
                    <a:lstStyle/>
                    <a:p>
                      <a:pPr algn="ctr" rtl="0" fontAlgn="ctr"/>
                      <a:r>
                        <a:rPr lang="en-US" sz="700" b="0" i="0" u="none" strike="noStrike">
                          <a:solidFill>
                            <a:srgbClr val="000000"/>
                          </a:solidFill>
                          <a:effectLst/>
                          <a:latin typeface="Arial" panose="020B0604020202020204" pitchFamily="34"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8</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0.61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4860983"/>
                  </a:ext>
                </a:extLst>
              </a:tr>
              <a:tr h="276225">
                <a:tc>
                  <a:txBody>
                    <a:bodyPr/>
                    <a:lstStyle/>
                    <a:p>
                      <a:pPr algn="ctr" rtl="0" fontAlgn="ctr"/>
                      <a:r>
                        <a:rPr lang="en-US" sz="700" b="0" i="0" u="none" strike="noStrike">
                          <a:solidFill>
                            <a:srgbClr val="000000"/>
                          </a:solidFill>
                          <a:effectLst/>
                          <a:latin typeface="Arial" panose="020B0604020202020204" pitchFamily="34"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7.5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0.92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0246185"/>
                  </a:ext>
                </a:extLst>
              </a:tr>
              <a:tr h="238125">
                <a:tc>
                  <a:txBody>
                    <a:bodyPr/>
                    <a:lstStyle/>
                    <a:p>
                      <a:pPr algn="ctr" rtl="0" fontAlgn="ctr"/>
                      <a:r>
                        <a:rPr lang="en-US" sz="700" b="0" i="0" u="none" strike="noStrike">
                          <a:solidFill>
                            <a:srgbClr val="000000"/>
                          </a:solidFill>
                          <a:effectLst/>
                          <a:latin typeface="Arial" panose="020B0604020202020204" pitchFamily="34" charset="0"/>
                        </a:rPr>
                        <a:t>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7.5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dirty="0">
                          <a:solidFill>
                            <a:srgbClr val="000000"/>
                          </a:solidFill>
                          <a:effectLst/>
                          <a:latin typeface="Arial" panose="020B0604020202020204" pitchFamily="34" charset="0"/>
                        </a:rPr>
                        <a:t>Healthy</a:t>
                      </a:r>
                      <a:endParaRPr lang="en-US" dirty="0">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81821592"/>
                  </a:ext>
                </a:extLst>
              </a:tr>
            </a:tbl>
          </a:graphicData>
        </a:graphic>
      </p:graphicFrame>
      <p:sp>
        <p:nvSpPr>
          <p:cNvPr id="7" name="Rectangle 2">
            <a:extLst>
              <a:ext uri="{FF2B5EF4-FFF2-40B4-BE49-F238E27FC236}">
                <a16:creationId xmlns:a16="http://schemas.microsoft.com/office/drawing/2014/main" id="{C1C54CDD-BC2D-B0B0-C38E-FEA60C6DC6B8}"/>
              </a:ext>
            </a:extLst>
          </p:cNvPr>
          <p:cNvSpPr>
            <a:spLocks noChangeArrowheads="1"/>
          </p:cNvSpPr>
          <p:nvPr/>
        </p:nvSpPr>
        <p:spPr bwMode="auto">
          <a:xfrm>
            <a:off x="6985434" y="38014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ight Arrow 11">
            <a:extLst>
              <a:ext uri="{FF2B5EF4-FFF2-40B4-BE49-F238E27FC236}">
                <a16:creationId xmlns:a16="http://schemas.microsoft.com/office/drawing/2014/main" id="{AA6E3CBE-DD9D-8A27-3E96-718069C4B70E}"/>
              </a:ext>
            </a:extLst>
          </p:cNvPr>
          <p:cNvSpPr/>
          <p:nvPr/>
        </p:nvSpPr>
        <p:spPr>
          <a:xfrm>
            <a:off x="4698819" y="5480618"/>
            <a:ext cx="1676400" cy="4768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B81FC7-2A78-99D2-9601-FB0CFD64E894}"/>
              </a:ext>
            </a:extLst>
          </p:cNvPr>
          <p:cNvSpPr txBox="1"/>
          <p:nvPr/>
        </p:nvSpPr>
        <p:spPr>
          <a:xfrm>
            <a:off x="5124454" y="5076099"/>
            <a:ext cx="787395" cy="461665"/>
          </a:xfrm>
          <a:prstGeom prst="rect">
            <a:avLst/>
          </a:prstGeom>
          <a:noFill/>
        </p:spPr>
        <p:txBody>
          <a:bodyPr wrap="none" rtlCol="0">
            <a:spAutoFit/>
          </a:bodyPr>
          <a:lstStyle/>
          <a:p>
            <a:r>
              <a:rPr lang="en-US" sz="2400" dirty="0">
                <a:latin typeface="Work Sans" pitchFamily="2" charset="77"/>
              </a:rPr>
              <a:t>PCA</a:t>
            </a:r>
          </a:p>
        </p:txBody>
      </p:sp>
    </p:spTree>
    <p:extLst>
      <p:ext uri="{BB962C8B-B14F-4D97-AF65-F5344CB8AC3E}">
        <p14:creationId xmlns:p14="http://schemas.microsoft.com/office/powerpoint/2010/main" val="266975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F1DA-F576-FA3E-D321-756C47FD553D}"/>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2C57F494-2D22-9345-4205-895D5F3C5F8C}"/>
              </a:ext>
            </a:extLst>
          </p:cNvPr>
          <p:cNvSpPr>
            <a:spLocks noGrp="1"/>
          </p:cNvSpPr>
          <p:nvPr>
            <p:ph sz="quarter" idx="13"/>
          </p:nvPr>
        </p:nvSpPr>
        <p:spPr/>
        <p:txBody>
          <a:bodyPr/>
          <a:lstStyle/>
          <a:p>
            <a:r>
              <a:rPr lang="en-US" sz="2400" b="1" dirty="0">
                <a:solidFill>
                  <a:schemeClr val="tx1"/>
                </a:solidFill>
              </a:rPr>
              <a:t>Goals of Principal Component Analysis (PCA)</a:t>
            </a:r>
          </a:p>
          <a:p>
            <a:pPr lvl="1"/>
            <a:r>
              <a:rPr lang="en-US" sz="2400" b="1" dirty="0">
                <a:solidFill>
                  <a:schemeClr val="tx1"/>
                </a:solidFill>
              </a:rPr>
              <a:t>Dimensionality Reduction</a:t>
            </a:r>
            <a:r>
              <a:rPr lang="en-US" sz="2400" dirty="0">
                <a:solidFill>
                  <a:schemeClr val="tx1"/>
                </a:solidFill>
              </a:rPr>
              <a:t>: Reduce the number of features while retaining the maximum amount of variance in the data.</a:t>
            </a:r>
          </a:p>
          <a:p>
            <a:pPr lvl="1"/>
            <a:r>
              <a:rPr lang="en-US" sz="2400" b="1" dirty="0">
                <a:solidFill>
                  <a:schemeClr val="tx1"/>
                </a:solidFill>
              </a:rPr>
              <a:t>Eliminate Redundancy</a:t>
            </a:r>
            <a:r>
              <a:rPr lang="en-US" sz="2400" dirty="0">
                <a:solidFill>
                  <a:schemeClr val="tx1"/>
                </a:solidFill>
              </a:rPr>
              <a:t>: Combine correlated features into fewer uncorrelated components.</a:t>
            </a:r>
          </a:p>
          <a:p>
            <a:pPr lvl="1"/>
            <a:r>
              <a:rPr lang="en-US" sz="2400" b="1" dirty="0">
                <a:solidFill>
                  <a:schemeClr val="tx1"/>
                </a:solidFill>
              </a:rPr>
              <a:t>Improve Model Performance</a:t>
            </a:r>
            <a:r>
              <a:rPr lang="en-US" sz="2400" dirty="0">
                <a:solidFill>
                  <a:schemeClr val="tx1"/>
                </a:solidFill>
              </a:rPr>
              <a:t>: Simplify models by removing irrelevant or less important features.</a:t>
            </a:r>
          </a:p>
          <a:p>
            <a:pPr lvl="1"/>
            <a:r>
              <a:rPr lang="en-US" sz="2400" b="1" dirty="0">
                <a:solidFill>
                  <a:schemeClr val="tx1"/>
                </a:solidFill>
              </a:rPr>
              <a:t>Visualization</a:t>
            </a:r>
            <a:r>
              <a:rPr lang="en-US" sz="2400" dirty="0">
                <a:solidFill>
                  <a:schemeClr val="tx1"/>
                </a:solidFill>
              </a:rPr>
              <a:t>: Help visualize high-dimensional data in 2D or 3D space.</a:t>
            </a:r>
          </a:p>
          <a:p>
            <a:pPr lvl="1"/>
            <a:r>
              <a:rPr lang="en-US" sz="2400" b="1" dirty="0">
                <a:solidFill>
                  <a:schemeClr val="tx1"/>
                </a:solidFill>
              </a:rPr>
              <a:t>Preprocessing</a:t>
            </a:r>
            <a:r>
              <a:rPr lang="en-US" sz="2400" dirty="0">
                <a:solidFill>
                  <a:schemeClr val="tx1"/>
                </a:solidFill>
              </a:rPr>
              <a:t>: Act as a preprocessing step for other machine learning algorithms.</a:t>
            </a:r>
          </a:p>
          <a:p>
            <a:endParaRPr lang="en-US" dirty="0">
              <a:solidFill>
                <a:schemeClr val="tx1"/>
              </a:solidFill>
            </a:endParaRPr>
          </a:p>
        </p:txBody>
      </p:sp>
    </p:spTree>
    <p:extLst>
      <p:ext uri="{BB962C8B-B14F-4D97-AF65-F5344CB8AC3E}">
        <p14:creationId xmlns:p14="http://schemas.microsoft.com/office/powerpoint/2010/main" val="111520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8881-C555-12FE-EFB4-F6A06F4ABFAA}"/>
              </a:ext>
            </a:extLst>
          </p:cNvPr>
          <p:cNvSpPr>
            <a:spLocks noGrp="1"/>
          </p:cNvSpPr>
          <p:nvPr>
            <p:ph type="title"/>
          </p:nvPr>
        </p:nvSpPr>
        <p:spPr/>
        <p:txBody>
          <a:bodyPr/>
          <a:lstStyle/>
          <a:p>
            <a:r>
              <a:rPr lang="en-US" dirty="0"/>
              <a:t>How PCA works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F23DF-6CAF-5F1C-5786-24E83DB0D478}"/>
                  </a:ext>
                </a:extLst>
              </p:cNvPr>
              <p:cNvSpPr>
                <a:spLocks noGrp="1"/>
              </p:cNvSpPr>
              <p:nvPr>
                <p:ph sz="quarter" idx="13"/>
              </p:nvPr>
            </p:nvSpPr>
            <p:spPr>
              <a:xfrm>
                <a:off x="947738" y="1616076"/>
                <a:ext cx="4285239" cy="4244974"/>
              </a:xfrm>
            </p:spPr>
            <p:txBody>
              <a:bodyPr/>
              <a:lstStyle/>
              <a:p>
                <a:r>
                  <a:rPr lang="en-US" sz="2400" b="1" dirty="0">
                    <a:solidFill>
                      <a:schemeClr val="tx1"/>
                    </a:solidFill>
                  </a:rPr>
                  <a:t>Step 1: </a:t>
                </a:r>
                <a:r>
                  <a:rPr lang="en-US" sz="2400" dirty="0">
                    <a:solidFill>
                      <a:schemeClr val="tx1"/>
                    </a:solidFill>
                  </a:rPr>
                  <a:t>Standardize the data </a:t>
                </a:r>
              </a:p>
              <a:p>
                <a:pPr lvl="1"/>
                <a:r>
                  <a:rPr lang="en-US" sz="2400" dirty="0">
                    <a:solidFill>
                      <a:schemeClr val="tx1"/>
                    </a:solidFill>
                  </a:rPr>
                  <a:t>Given a dataset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solidFill>
                      <a:schemeClr val="tx1"/>
                    </a:solidFill>
                  </a:rPr>
                  <a:t> with </a:t>
                </a:r>
                <a14:m>
                  <m:oMath xmlns:m="http://schemas.openxmlformats.org/officeDocument/2006/math">
                    <m:r>
                      <a:rPr lang="en-US" sz="2400" i="1" dirty="0" smtClean="0">
                        <a:solidFill>
                          <a:schemeClr val="tx1"/>
                        </a:solidFill>
                        <a:latin typeface="Cambria Math" panose="02040503050406030204" pitchFamily="18" charset="0"/>
                      </a:rPr>
                      <m:t>𝑚</m:t>
                    </m:r>
                  </m:oMath>
                </a14:m>
                <a:r>
                  <a:rPr lang="en-US" sz="2400" dirty="0">
                    <a:solidFill>
                      <a:schemeClr val="tx1"/>
                    </a:solidFill>
                  </a:rPr>
                  <a:t> samples and </a:t>
                </a:r>
                <a14:m>
                  <m:oMath xmlns:m="http://schemas.openxmlformats.org/officeDocument/2006/math">
                    <m:r>
                      <a:rPr lang="en-US" sz="2400" i="1" dirty="0" smtClean="0">
                        <a:solidFill>
                          <a:schemeClr val="tx1"/>
                        </a:solidFill>
                        <a:latin typeface="Cambria Math" panose="02040503050406030204" pitchFamily="18" charset="0"/>
                      </a:rPr>
                      <m:t>𝑛</m:t>
                    </m:r>
                  </m:oMath>
                </a14:m>
                <a:r>
                  <a:rPr lang="en-US" sz="2400" dirty="0">
                    <a:solidFill>
                      <a:schemeClr val="tx1"/>
                    </a:solidFill>
                  </a:rPr>
                  <a:t> features:</a:t>
                </a:r>
              </a:p>
              <a:p>
                <a:pPr lvl="1"/>
                <a:r>
                  <a:rPr lang="en-US" sz="2400" dirty="0">
                    <a:solidFill>
                      <a:schemeClr val="tx1"/>
                    </a:solidFill>
                  </a:rPr>
                  <a:t>Compute mean of each feature</a:t>
                </a:r>
              </a:p>
              <a:p>
                <a:pPr lvl="1"/>
                <a:r>
                  <a:rPr lang="en-US" sz="2400" dirty="0">
                    <a:solidFill>
                      <a:schemeClr val="tx1"/>
                    </a:solidFill>
                  </a:rPr>
                  <a:t>Subtract the mean from each feature </a:t>
                </a:r>
                <a14:m>
                  <m:oMath xmlns:m="http://schemas.openxmlformats.org/officeDocument/2006/math">
                    <m:sSub>
                      <m:sSubPr>
                        <m:ctrlPr>
                          <a:rPr lang="sv-SE"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𝑋</m:t>
                        </m:r>
                      </m:e>
                      <m:sub>
                        <m:r>
                          <a:rPr lang="sv-SE" sz="3200" b="0" i="1" dirty="0" smtClean="0">
                            <a:solidFill>
                              <a:schemeClr val="tx1"/>
                            </a:solidFill>
                            <a:latin typeface="Cambria Math" panose="02040503050406030204" pitchFamily="18" charset="0"/>
                          </a:rPr>
                          <m:t>𝑐𝑒𝑛𝑡𝑒𝑟𝑒𝑑</m:t>
                        </m:r>
                      </m:sub>
                    </m:sSub>
                    <m:r>
                      <a:rPr lang="en-US" sz="3200" i="1" dirty="0" smtClean="0">
                        <a:solidFill>
                          <a:schemeClr val="tx1"/>
                        </a:solidFill>
                        <a:latin typeface="Cambria Math" panose="02040503050406030204" pitchFamily="18" charset="0"/>
                      </a:rPr>
                      <m:t>​=</m:t>
                    </m:r>
                    <m:r>
                      <a:rPr lang="en-US" sz="3200" i="1" dirty="0" smtClean="0">
                        <a:solidFill>
                          <a:schemeClr val="tx1"/>
                        </a:solidFill>
                        <a:latin typeface="Cambria Math" panose="02040503050406030204" pitchFamily="18" charset="0"/>
                      </a:rPr>
                      <m:t>𝑋</m:t>
                    </m:r>
                    <m:r>
                      <a:rPr lang="en-US" sz="3200" i="1" dirty="0" smtClean="0">
                        <a:solidFill>
                          <a:schemeClr val="tx1"/>
                        </a:solidFill>
                        <a:latin typeface="Cambria Math" panose="02040503050406030204" pitchFamily="18" charset="0"/>
                      </a:rPr>
                      <m:t>−</m:t>
                    </m:r>
                    <m:r>
                      <a:rPr lang="el-GR" sz="3200" i="1" dirty="0" smtClean="0">
                        <a:solidFill>
                          <a:schemeClr val="tx1"/>
                        </a:solidFill>
                        <a:latin typeface="Cambria Math" panose="02040503050406030204" pitchFamily="18" charset="0"/>
                      </a:rPr>
                      <m:t>𝜇</m:t>
                    </m:r>
                  </m:oMath>
                </a14:m>
                <a:endParaRPr lang="en-US" sz="2400" dirty="0">
                  <a:solidFill>
                    <a:schemeClr val="tx1"/>
                  </a:solidFill>
                </a:endParaRPr>
              </a:p>
            </p:txBody>
          </p:sp>
        </mc:Choice>
        <mc:Fallback>
          <p:sp>
            <p:nvSpPr>
              <p:cNvPr id="3" name="Content Placeholder 2">
                <a:extLst>
                  <a:ext uri="{FF2B5EF4-FFF2-40B4-BE49-F238E27FC236}">
                    <a16:creationId xmlns:a16="http://schemas.microsoft.com/office/drawing/2014/main" id="{BA8F23DF-6CAF-5F1C-5786-24E83DB0D478}"/>
                  </a:ext>
                </a:extLst>
              </p:cNvPr>
              <p:cNvSpPr>
                <a:spLocks noGrp="1" noRot="1" noChangeAspect="1" noMove="1" noResize="1" noEditPoints="1" noAdjustHandles="1" noChangeArrowheads="1" noChangeShapeType="1" noTextEdit="1"/>
              </p:cNvSpPr>
              <p:nvPr>
                <p:ph sz="quarter" idx="13"/>
              </p:nvPr>
            </p:nvSpPr>
            <p:spPr>
              <a:xfrm>
                <a:off x="947738" y="1616076"/>
                <a:ext cx="4285239" cy="4244974"/>
              </a:xfrm>
              <a:blipFill>
                <a:blip r:embed="rId2"/>
                <a:stretch>
                  <a:fillRect l="-1775" t="-3284" r="-4438"/>
                </a:stretch>
              </a:blipFill>
            </p:spPr>
            <p:txBody>
              <a:bodyPr/>
              <a:lstStyle/>
              <a:p>
                <a:r>
                  <a:rPr lang="en-US">
                    <a:noFill/>
                  </a:rPr>
                  <a:t> </a:t>
                </a:r>
              </a:p>
            </p:txBody>
          </p:sp>
        </mc:Fallback>
      </mc:AlternateContent>
      <p:pic>
        <p:nvPicPr>
          <p:cNvPr id="5" name="Picture 4" descr="A group of numbers and symbols&#10;&#10;AI-generated content may be incorrect.">
            <a:extLst>
              <a:ext uri="{FF2B5EF4-FFF2-40B4-BE49-F238E27FC236}">
                <a16:creationId xmlns:a16="http://schemas.microsoft.com/office/drawing/2014/main" id="{FF33DCC3-A49D-635F-3F62-68A740A6D7F1}"/>
              </a:ext>
            </a:extLst>
          </p:cNvPr>
          <p:cNvPicPr>
            <a:picLocks noChangeAspect="1"/>
          </p:cNvPicPr>
          <p:nvPr/>
        </p:nvPicPr>
        <p:blipFill>
          <a:blip r:embed="rId3"/>
          <a:stretch>
            <a:fillRect/>
          </a:stretch>
        </p:blipFill>
        <p:spPr>
          <a:xfrm>
            <a:off x="5684223" y="759620"/>
            <a:ext cx="4089400" cy="1917700"/>
          </a:xfrm>
          <a:prstGeom prst="rect">
            <a:avLst/>
          </a:prstGeom>
        </p:spPr>
      </p:pic>
      <p:pic>
        <p:nvPicPr>
          <p:cNvPr id="7" name="Picture 6" descr="A close-up of a word&#10;&#10;AI-generated content may be incorrect.">
            <a:extLst>
              <a:ext uri="{FF2B5EF4-FFF2-40B4-BE49-F238E27FC236}">
                <a16:creationId xmlns:a16="http://schemas.microsoft.com/office/drawing/2014/main" id="{C6BF35FE-57D0-252D-6C47-9F4D2C5C71F1}"/>
              </a:ext>
            </a:extLst>
          </p:cNvPr>
          <p:cNvPicPr>
            <a:picLocks noChangeAspect="1"/>
          </p:cNvPicPr>
          <p:nvPr/>
        </p:nvPicPr>
        <p:blipFill>
          <a:blip r:embed="rId4"/>
          <a:stretch>
            <a:fillRect/>
          </a:stretch>
        </p:blipFill>
        <p:spPr>
          <a:xfrm>
            <a:off x="5080578" y="2799485"/>
            <a:ext cx="4813300" cy="1003300"/>
          </a:xfrm>
          <a:prstGeom prst="rect">
            <a:avLst/>
          </a:prstGeom>
        </p:spPr>
      </p:pic>
      <p:pic>
        <p:nvPicPr>
          <p:cNvPr id="9" name="Picture 8" descr="A group of black text&#10;&#10;AI-generated content may be incorrect.">
            <a:extLst>
              <a:ext uri="{FF2B5EF4-FFF2-40B4-BE49-F238E27FC236}">
                <a16:creationId xmlns:a16="http://schemas.microsoft.com/office/drawing/2014/main" id="{D5893962-EA59-98BD-7B91-BA2DB9D515FC}"/>
              </a:ext>
            </a:extLst>
          </p:cNvPr>
          <p:cNvPicPr>
            <a:picLocks noChangeAspect="1"/>
          </p:cNvPicPr>
          <p:nvPr/>
        </p:nvPicPr>
        <p:blipFill>
          <a:blip r:embed="rId5"/>
          <a:stretch>
            <a:fillRect/>
          </a:stretch>
        </p:blipFill>
        <p:spPr>
          <a:xfrm>
            <a:off x="5080578" y="3801884"/>
            <a:ext cx="6769100" cy="1828800"/>
          </a:xfrm>
          <a:prstGeom prst="rect">
            <a:avLst/>
          </a:prstGeom>
        </p:spPr>
      </p:pic>
    </p:spTree>
    <p:extLst>
      <p:ext uri="{BB962C8B-B14F-4D97-AF65-F5344CB8AC3E}">
        <p14:creationId xmlns:p14="http://schemas.microsoft.com/office/powerpoint/2010/main" val="391269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C4C1-5F0F-F711-3682-08131EBB0512}"/>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2AA22E1B-51D6-A77E-BE8A-017F9BB08D7A}"/>
              </a:ext>
            </a:extLst>
          </p:cNvPr>
          <p:cNvSpPr>
            <a:spLocks noGrp="1"/>
          </p:cNvSpPr>
          <p:nvPr>
            <p:ph sz="quarter" idx="13"/>
          </p:nvPr>
        </p:nvSpPr>
        <p:spPr>
          <a:xfrm>
            <a:off x="947738" y="1776413"/>
            <a:ext cx="4247717" cy="4244974"/>
          </a:xfrm>
        </p:spPr>
        <p:txBody>
          <a:bodyPr/>
          <a:lstStyle/>
          <a:p>
            <a:r>
              <a:rPr lang="en-US" sz="2400" dirty="0">
                <a:solidFill>
                  <a:schemeClr val="tx1"/>
                </a:solidFill>
              </a:rPr>
              <a:t>Step 2: Compute the Covariance Matrix</a:t>
            </a:r>
          </a:p>
          <a:p>
            <a:pPr marL="0" indent="0">
              <a:buNone/>
            </a:pPr>
            <a:endParaRPr lang="en-US" sz="2400" dirty="0">
              <a:solidFill>
                <a:schemeClr val="tx1"/>
              </a:solidFill>
            </a:endParaRPr>
          </a:p>
          <a:p>
            <a:pPr lvl="1"/>
            <a:r>
              <a:rPr lang="en-US" sz="2400" dirty="0">
                <a:solidFill>
                  <a:schemeClr val="tx1"/>
                </a:solidFill>
              </a:rPr>
              <a:t>The Covariance Matrix describes how different features vary together</a:t>
            </a:r>
          </a:p>
        </p:txBody>
      </p:sp>
      <p:pic>
        <p:nvPicPr>
          <p:cNvPr id="5" name="Picture 4" descr="A screenshot of a math problem&#10;&#10;AI-generated content may be incorrect.">
            <a:extLst>
              <a:ext uri="{FF2B5EF4-FFF2-40B4-BE49-F238E27FC236}">
                <a16:creationId xmlns:a16="http://schemas.microsoft.com/office/drawing/2014/main" id="{1A5B55E0-8818-B276-D964-FBECF675C2F3}"/>
              </a:ext>
            </a:extLst>
          </p:cNvPr>
          <p:cNvPicPr>
            <a:picLocks noChangeAspect="1"/>
          </p:cNvPicPr>
          <p:nvPr/>
        </p:nvPicPr>
        <p:blipFill>
          <a:blip r:embed="rId2"/>
          <a:stretch>
            <a:fillRect/>
          </a:stretch>
        </p:blipFill>
        <p:spPr>
          <a:xfrm>
            <a:off x="5504007" y="1579999"/>
            <a:ext cx="6559550" cy="3698001"/>
          </a:xfrm>
          <a:prstGeom prst="rect">
            <a:avLst/>
          </a:prstGeom>
        </p:spPr>
      </p:pic>
    </p:spTree>
    <p:extLst>
      <p:ext uri="{BB962C8B-B14F-4D97-AF65-F5344CB8AC3E}">
        <p14:creationId xmlns:p14="http://schemas.microsoft.com/office/powerpoint/2010/main" val="108444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1B63-2C91-5EE2-8397-EA0DDAE589E5}"/>
              </a:ext>
            </a:extLst>
          </p:cNvPr>
          <p:cNvSpPr>
            <a:spLocks noGrp="1"/>
          </p:cNvSpPr>
          <p:nvPr>
            <p:ph type="title"/>
          </p:nvPr>
        </p:nvSpPr>
        <p:spPr/>
        <p:txBody>
          <a:bodyPr/>
          <a:lstStyle/>
          <a:p>
            <a:r>
              <a:rPr lang="en-US" dirty="0"/>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98BDA7-E454-A246-9A59-E0D0AC528FE6}"/>
                  </a:ext>
                </a:extLst>
              </p:cNvPr>
              <p:cNvSpPr>
                <a:spLocks noGrp="1"/>
              </p:cNvSpPr>
              <p:nvPr>
                <p:ph sz="quarter" idx="13"/>
              </p:nvPr>
            </p:nvSpPr>
            <p:spPr>
              <a:xfrm>
                <a:off x="947738" y="1776413"/>
                <a:ext cx="10994880" cy="4244974"/>
              </a:xfrm>
            </p:spPr>
            <p:txBody>
              <a:bodyPr/>
              <a:lstStyle/>
              <a:p>
                <a:r>
                  <a:rPr lang="en-US" sz="2400" dirty="0">
                    <a:solidFill>
                      <a:schemeClr val="tx1"/>
                    </a:solidFill>
                  </a:rPr>
                  <a:t>Step 3: Compute Eigenvalues and Eigenvectors</a:t>
                </a:r>
              </a:p>
              <a:p>
                <a:pPr marL="0" indent="0">
                  <a:buNone/>
                </a:pPr>
                <a:endParaRPr lang="en-US" sz="2400" dirty="0">
                  <a:solidFill>
                    <a:schemeClr val="tx1"/>
                  </a:solidFill>
                </a:endParaRPr>
              </a:p>
              <a:p>
                <a:pPr lvl="1"/>
                <a:r>
                  <a:rPr lang="en-US" sz="2400" dirty="0">
                    <a:solidFill>
                      <a:schemeClr val="tx1"/>
                    </a:solidFill>
                  </a:rPr>
                  <a:t>Solve the eigenvalue equation:   </a:t>
                </a:r>
                <a14:m>
                  <m:oMath xmlns:m="http://schemas.openxmlformats.org/officeDocument/2006/math">
                    <m:r>
                      <a:rPr lang="en-US" sz="2400" i="1" dirty="0" smtClean="0">
                        <a:solidFill>
                          <a:schemeClr val="tx1"/>
                        </a:solidFill>
                        <a:latin typeface="Cambria Math" panose="02040503050406030204" pitchFamily="18" charset="0"/>
                      </a:rPr>
                      <m:t>𝐶𝑣</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𝜆</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𝑣</m:t>
                    </m:r>
                    <m:r>
                      <a:rPr lang="sv-SE" sz="2400" b="0" i="0" dirty="0" smtClean="0">
                        <a:solidFill>
                          <a:schemeClr val="tx1"/>
                        </a:solidFill>
                        <a:latin typeface="Cambria Math" panose="02040503050406030204" pitchFamily="18" charset="0"/>
                      </a:rPr>
                      <m:t> </m:t>
                    </m:r>
                  </m:oMath>
                </a14:m>
                <a:endParaRPr lang="sv-SE" sz="2400" b="0" dirty="0">
                  <a:solidFill>
                    <a:schemeClr val="tx1"/>
                  </a:solidFill>
                </a:endParaRPr>
              </a:p>
              <a:p>
                <a:pPr lvl="2"/>
                <a:r>
                  <a:rPr lang="en-US" sz="2400" dirty="0">
                    <a:solidFill>
                      <a:schemeClr val="tx1"/>
                    </a:solidFill>
                  </a:rPr>
                  <a:t>Where v is an eigenvector (principal component),</a:t>
                </a:r>
              </a:p>
              <a:p>
                <a:pPr marL="914400" lvl="2" indent="0">
                  <a:buNone/>
                </a:pPr>
                <a:endParaRPr lang="en-US" sz="2400" dirty="0">
                  <a:solidFill>
                    <a:schemeClr val="tx1"/>
                  </a:solidFill>
                </a:endParaRPr>
              </a:p>
              <a:p>
                <a:pPr lvl="2"/>
                <a14:m>
                  <m:oMath xmlns:m="http://schemas.openxmlformats.org/officeDocument/2006/math">
                    <m:r>
                      <a:rPr lang="en-US" sz="2400" i="1" dirty="0" smtClean="0">
                        <a:solidFill>
                          <a:schemeClr val="tx1"/>
                        </a:solidFill>
                        <a:latin typeface="Cambria Math" panose="02040503050406030204" pitchFamily="18" charset="0"/>
                      </a:rPr>
                      <m:t>𝜆</m:t>
                    </m:r>
                  </m:oMath>
                </a14:m>
                <a:r>
                  <a:rPr lang="en-US" sz="2400" dirty="0">
                    <a:solidFill>
                      <a:schemeClr val="tx1"/>
                    </a:solidFill>
                  </a:rPr>
                  <a:t> is an eigenvalue (variance captured by the principal component)</a:t>
                </a:r>
              </a:p>
              <a:p>
                <a:pPr marL="914400" lvl="2" indent="0">
                  <a:buNone/>
                </a:pPr>
                <a:endParaRPr lang="en-US" sz="2200" dirty="0">
                  <a:solidFill>
                    <a:schemeClr val="tx1"/>
                  </a:solidFill>
                </a:endParaRPr>
              </a:p>
            </p:txBody>
          </p:sp>
        </mc:Choice>
        <mc:Fallback>
          <p:sp>
            <p:nvSpPr>
              <p:cNvPr id="3" name="Content Placeholder 2">
                <a:extLst>
                  <a:ext uri="{FF2B5EF4-FFF2-40B4-BE49-F238E27FC236}">
                    <a16:creationId xmlns:a16="http://schemas.microsoft.com/office/drawing/2014/main" id="{E198BDA7-E454-A246-9A59-E0D0AC528FE6}"/>
                  </a:ext>
                </a:extLst>
              </p:cNvPr>
              <p:cNvSpPr>
                <a:spLocks noGrp="1" noRot="1" noChangeAspect="1" noMove="1" noResize="1" noEditPoints="1" noAdjustHandles="1" noChangeArrowheads="1" noChangeShapeType="1" noTextEdit="1"/>
              </p:cNvSpPr>
              <p:nvPr>
                <p:ph sz="quarter" idx="13"/>
              </p:nvPr>
            </p:nvSpPr>
            <p:spPr>
              <a:xfrm>
                <a:off x="947738" y="1776413"/>
                <a:ext cx="10994880" cy="4244974"/>
              </a:xfrm>
              <a:blipFill>
                <a:blip r:embed="rId2"/>
                <a:stretch>
                  <a:fillRect l="-692" t="-29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422B9D2F-5D3C-4C27-A5D8-0ED467EAB80F}"/>
                  </a:ext>
                </a:extLst>
              </p:cNvPr>
              <p:cNvSpPr txBox="1">
                <a:spLocks/>
              </p:cNvSpPr>
              <p:nvPr/>
            </p:nvSpPr>
            <p:spPr>
              <a:xfrm>
                <a:off x="1488064" y="4519614"/>
                <a:ext cx="9928081" cy="1077622"/>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To find the eigenvalues, solve:</a:t>
                </a:r>
              </a:p>
              <a:p>
                <a:pPr marL="457200" lvl="1" indent="0">
                  <a:buNone/>
                </a:pPr>
                <a:r>
                  <a:rPr lang="en-US" sz="2200" dirty="0">
                    <a:solidFill>
                      <a:schemeClr val="tx1"/>
                    </a:solidFill>
                  </a:rPr>
                  <a:t>	</a:t>
                </a:r>
                <a14:m>
                  <m:oMath xmlns:m="http://schemas.openxmlformats.org/officeDocument/2006/math">
                    <m:r>
                      <m:rPr>
                        <m:sty m:val="p"/>
                      </m:rPr>
                      <a:rPr lang="en-US" sz="2200" i="1" dirty="0" smtClean="0">
                        <a:solidFill>
                          <a:schemeClr val="tx1"/>
                        </a:solidFill>
                        <a:latin typeface="Cambria Math" panose="02040503050406030204" pitchFamily="18" charset="0"/>
                      </a:rPr>
                      <m:t>det</m:t>
                    </m:r>
                    <m:r>
                      <a:rPr lang="en-US" sz="2200" i="1" dirty="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𝐶</m:t>
                    </m:r>
                    <m:r>
                      <a:rPr lang="en-US" sz="2200" i="1" dirty="0">
                        <a:solidFill>
                          <a:schemeClr val="tx1"/>
                        </a:solidFill>
                        <a:latin typeface="Cambria Math" panose="02040503050406030204" pitchFamily="18" charset="0"/>
                      </a:rPr>
                      <m:t> </m:t>
                    </m:r>
                    <m:r>
                      <a:rPr lang="en-US" sz="220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𝜆</m:t>
                    </m:r>
                    <m:r>
                      <a:rPr lang="en-US" sz="2200" i="1" dirty="0" smtClean="0">
                        <a:solidFill>
                          <a:schemeClr val="tx1"/>
                        </a:solidFill>
                        <a:latin typeface="Cambria Math" panose="02040503050406030204" pitchFamily="18" charset="0"/>
                      </a:rPr>
                      <m:t>𝐼</m:t>
                    </m:r>
                    <m:r>
                      <a:rPr lang="en-US" sz="2200" i="1" dirty="0" smtClean="0">
                        <a:solidFill>
                          <a:schemeClr val="tx1"/>
                        </a:solidFill>
                        <a:latin typeface="Cambria Math" panose="02040503050406030204" pitchFamily="18" charset="0"/>
                      </a:rPr>
                      <m:t>) = 0</m:t>
                    </m:r>
                  </m:oMath>
                </a14:m>
                <a:endParaRPr lang="en-US" sz="2200" dirty="0">
                  <a:solidFill>
                    <a:schemeClr val="tx1"/>
                  </a:solidFill>
                </a:endParaRPr>
              </a:p>
              <a:p>
                <a:pPr marL="457200" lvl="1" indent="0">
                  <a:buNone/>
                </a:pPr>
                <a:endParaRPr lang="en-US" sz="2200" dirty="0">
                  <a:solidFill>
                    <a:schemeClr val="tx1"/>
                  </a:solidFill>
                </a:endParaRPr>
              </a:p>
              <a:p>
                <a:pPr marL="457200" lvl="1" indent="0">
                  <a:buNone/>
                </a:pPr>
                <a:r>
                  <a:rPr lang="en-US" sz="2200" dirty="0">
                    <a:solidFill>
                      <a:schemeClr val="tx1"/>
                    </a:solidFill>
                  </a:rPr>
                  <a:t>This results in </a:t>
                </a:r>
                <a14:m>
                  <m:oMath xmlns:m="http://schemas.openxmlformats.org/officeDocument/2006/math">
                    <m:r>
                      <a:rPr lang="en-US" sz="2200" i="1" dirty="0" smtClean="0">
                        <a:solidFill>
                          <a:schemeClr val="tx1"/>
                        </a:solidFill>
                        <a:latin typeface="Cambria Math" panose="02040503050406030204" pitchFamily="18" charset="0"/>
                      </a:rPr>
                      <m:t>𝑛</m:t>
                    </m:r>
                  </m:oMath>
                </a14:m>
                <a:r>
                  <a:rPr lang="en-US" sz="2200" dirty="0">
                    <a:solidFill>
                      <a:schemeClr val="tx1"/>
                    </a:solidFill>
                  </a:rPr>
                  <a:t> eigenvalues </a:t>
                </a:r>
                <a14:m>
                  <m:oMath xmlns:m="http://schemas.openxmlformats.org/officeDocument/2006/math">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𝜆</m:t>
                        </m:r>
                      </m:e>
                      <m:sub>
                        <m:r>
                          <a:rPr lang="en-US" sz="2200" i="1" dirty="0" smtClean="0">
                            <a:solidFill>
                              <a:schemeClr val="tx1"/>
                            </a:solidFill>
                            <a:latin typeface="Cambria Math" panose="02040503050406030204" pitchFamily="18" charset="0"/>
                          </a:rPr>
                          <m:t>1</m:t>
                        </m:r>
                      </m:sub>
                    </m:sSub>
                    <m:r>
                      <a:rPr lang="en-US" sz="2200" i="1" dirty="0" smtClean="0">
                        <a:solidFill>
                          <a:schemeClr val="tx1"/>
                        </a:solidFill>
                        <a:latin typeface="Cambria Math" panose="02040503050406030204" pitchFamily="18" charset="0"/>
                      </a:rPr>
                      <m:t>, </m:t>
                    </m:r>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𝜆</m:t>
                        </m:r>
                      </m:e>
                      <m:sub>
                        <m:r>
                          <a:rPr lang="en-US" sz="2200" i="1" dirty="0" smtClean="0">
                            <a:solidFill>
                              <a:schemeClr val="tx1"/>
                            </a:solidFill>
                            <a:latin typeface="Cambria Math" panose="02040503050406030204" pitchFamily="18" charset="0"/>
                          </a:rPr>
                          <m:t>2</m:t>
                        </m:r>
                      </m:sub>
                    </m:sSub>
                    <m:r>
                      <a:rPr lang="en-US" sz="2200" i="1" dirty="0" smtClean="0">
                        <a:solidFill>
                          <a:schemeClr val="tx1"/>
                        </a:solidFill>
                        <a:latin typeface="Cambria Math" panose="02040503050406030204" pitchFamily="18" charset="0"/>
                      </a:rPr>
                      <m:t>, …, </m:t>
                    </m:r>
                    <m:sSub>
                      <m:sSubPr>
                        <m:ctrlPr>
                          <a:rPr lang="en-US" sz="2200" i="1" dirty="0" err="1"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𝜆</m:t>
                        </m:r>
                      </m:e>
                      <m:sub>
                        <m:r>
                          <a:rPr lang="en-US" sz="2200" i="1" dirty="0" err="1" smtClean="0">
                            <a:solidFill>
                              <a:schemeClr val="tx1"/>
                            </a:solidFill>
                            <a:latin typeface="Cambria Math" panose="02040503050406030204" pitchFamily="18" charset="0"/>
                          </a:rPr>
                          <m:t>𝑛</m:t>
                        </m:r>
                      </m:sub>
                    </m:sSub>
                  </m:oMath>
                </a14:m>
                <a:r>
                  <a:rPr lang="en-US" sz="2200" dirty="0">
                    <a:solidFill>
                      <a:schemeClr val="tx1"/>
                    </a:solidFill>
                  </a:rPr>
                  <a:t>, and their corresponding eigenvectors.</a:t>
                </a:r>
              </a:p>
              <a:p>
                <a:pPr marL="457200" lvl="1" indent="0">
                  <a:buNone/>
                </a:pPr>
                <a:endParaRPr lang="en-US" sz="2200" dirty="0">
                  <a:solidFill>
                    <a:schemeClr val="tx1"/>
                  </a:solidFill>
                </a:endParaRPr>
              </a:p>
            </p:txBody>
          </p:sp>
        </mc:Choice>
        <mc:Fallback>
          <p:sp>
            <p:nvSpPr>
              <p:cNvPr id="4" name="Content Placeholder 2">
                <a:extLst>
                  <a:ext uri="{FF2B5EF4-FFF2-40B4-BE49-F238E27FC236}">
                    <a16:creationId xmlns:a16="http://schemas.microsoft.com/office/drawing/2014/main" id="{422B9D2F-5D3C-4C27-A5D8-0ED467EAB80F}"/>
                  </a:ext>
                </a:extLst>
              </p:cNvPr>
              <p:cNvSpPr txBox="1">
                <a:spLocks noRot="1" noChangeAspect="1" noMove="1" noResize="1" noEditPoints="1" noAdjustHandles="1" noChangeArrowheads="1" noChangeShapeType="1" noTextEdit="1"/>
              </p:cNvSpPr>
              <p:nvPr/>
            </p:nvSpPr>
            <p:spPr>
              <a:xfrm>
                <a:off x="1488064" y="4519614"/>
                <a:ext cx="9928081" cy="1077622"/>
              </a:xfrm>
              <a:prstGeom prst="rect">
                <a:avLst/>
              </a:prstGeom>
              <a:blipFill>
                <a:blip r:embed="rId3"/>
                <a:stretch>
                  <a:fillRect l="-894" t="-11628" b="-73256"/>
                </a:stretch>
              </a:blipFill>
            </p:spPr>
            <p:txBody>
              <a:bodyPr/>
              <a:lstStyle/>
              <a:p>
                <a:r>
                  <a:rPr lang="en-US">
                    <a:noFill/>
                  </a:rPr>
                  <a:t> </a:t>
                </a:r>
              </a:p>
            </p:txBody>
          </p:sp>
        </mc:Fallback>
      </mc:AlternateContent>
    </p:spTree>
    <p:extLst>
      <p:ext uri="{BB962C8B-B14F-4D97-AF65-F5344CB8AC3E}">
        <p14:creationId xmlns:p14="http://schemas.microsoft.com/office/powerpoint/2010/main" val="456616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44F3-C90E-0768-2F90-9731ECE6BA3B}"/>
              </a:ext>
            </a:extLst>
          </p:cNvPr>
          <p:cNvSpPr>
            <a:spLocks noGrp="1"/>
          </p:cNvSpPr>
          <p:nvPr>
            <p:ph type="title"/>
          </p:nvPr>
        </p:nvSpPr>
        <p:spPr/>
        <p:txBody>
          <a:bodyPr/>
          <a:lstStyle/>
          <a:p>
            <a:r>
              <a:rPr lang="en-US" dirty="0"/>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839245-0906-6082-5D89-0A30B66F726F}"/>
                  </a:ext>
                </a:extLst>
              </p:cNvPr>
              <p:cNvSpPr>
                <a:spLocks noGrp="1"/>
              </p:cNvSpPr>
              <p:nvPr>
                <p:ph sz="quarter" idx="13"/>
              </p:nvPr>
            </p:nvSpPr>
            <p:spPr/>
            <p:txBody>
              <a:bodyPr/>
              <a:lstStyle/>
              <a:p>
                <a:r>
                  <a:rPr lang="en-US" sz="2400" dirty="0">
                    <a:solidFill>
                      <a:schemeClr val="tx1"/>
                    </a:solidFill>
                  </a:rPr>
                  <a:t>Step 4: Select top k principal components</a:t>
                </a:r>
              </a:p>
              <a:p>
                <a:pPr marL="0" indent="0">
                  <a:buNone/>
                </a:pPr>
                <a:endParaRPr lang="en-US" sz="2400" dirty="0">
                  <a:solidFill>
                    <a:schemeClr val="tx1"/>
                  </a:solidFill>
                </a:endParaRPr>
              </a:p>
              <a:p>
                <a:pPr lvl="1"/>
                <a:r>
                  <a:rPr lang="en-US" sz="2400" dirty="0">
                    <a:solidFill>
                      <a:schemeClr val="tx1"/>
                    </a:solidFill>
                  </a:rPr>
                  <a:t>Sort Eigenvalues in descending order. </a:t>
                </a:r>
                <a14:m>
                  <m:oMath xmlns:m="http://schemas.openxmlformats.org/officeDocument/2006/math">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1</m:t>
                        </m:r>
                      </m:sub>
                    </m:sSub>
                    <m:r>
                      <a:rPr lang="el-GR" sz="2400" i="1" dirty="0" smtClean="0">
                        <a:solidFill>
                          <a:schemeClr val="tx1"/>
                        </a:solidFill>
                        <a:latin typeface="Cambria Math" panose="02040503050406030204" pitchFamily="18" charset="0"/>
                      </a:rPr>
                      <m:t>​</m:t>
                    </m:r>
                    <m:r>
                      <a:rPr lang="sv-SE" sz="2400" b="0" i="1" dirty="0" smtClean="0">
                        <a:solidFill>
                          <a:schemeClr val="tx1"/>
                        </a:solidFill>
                        <a:latin typeface="Cambria Math" panose="02040503050406030204" pitchFamily="18" charset="0"/>
                      </a:rPr>
                      <m:t>≥</m:t>
                    </m:r>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2</m:t>
                        </m:r>
                      </m:sub>
                    </m:sSub>
                    <m:r>
                      <a:rPr lang="sv-SE" sz="2400" b="0" i="1" dirty="0" smtClean="0">
                        <a:solidFill>
                          <a:schemeClr val="tx1"/>
                        </a:solidFill>
                        <a:latin typeface="Cambria Math" panose="02040503050406030204" pitchFamily="18" charset="0"/>
                      </a:rPr>
                      <m:t>≥</m:t>
                    </m:r>
                    <m:r>
                      <a:rPr lang="el-GR" sz="2400" i="1" dirty="0" smtClean="0">
                        <a:solidFill>
                          <a:schemeClr val="tx1"/>
                        </a:solidFill>
                        <a:latin typeface="Cambria Math" panose="02040503050406030204" pitchFamily="18" charset="0"/>
                      </a:rPr>
                      <m:t>​</m:t>
                    </m:r>
                    <m:r>
                      <a:rPr lang="sv-SE" sz="2400" b="0" i="1" dirty="0" smtClean="0">
                        <a:solidFill>
                          <a:schemeClr val="tx1"/>
                        </a:solidFill>
                        <a:latin typeface="Cambria Math" panose="02040503050406030204" pitchFamily="18" charset="0"/>
                      </a:rPr>
                      <m:t>…≥</m:t>
                    </m:r>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𝑘</m:t>
                        </m:r>
                      </m:sub>
                    </m:sSub>
                    <m:r>
                      <a:rPr lang="sv-SE" sz="2400" b="0" i="1" dirty="0" smtClean="0">
                        <a:solidFill>
                          <a:schemeClr val="tx1"/>
                        </a:solidFill>
                        <a:latin typeface="Cambria Math" panose="02040503050406030204" pitchFamily="18" charset="0"/>
                      </a:rPr>
                      <m:t>≥…</m:t>
                    </m:r>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m:t>
                        </m:r>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𝑛</m:t>
                        </m:r>
                      </m:sub>
                    </m:sSub>
                  </m:oMath>
                </a14:m>
                <a:endParaRPr lang="en-US" sz="2400" dirty="0">
                  <a:solidFill>
                    <a:schemeClr val="tx1"/>
                  </a:solidFill>
                </a:endParaRPr>
              </a:p>
              <a:p>
                <a:pPr lvl="1"/>
                <a:r>
                  <a:rPr lang="en-US" sz="2400" dirty="0">
                    <a:solidFill>
                      <a:schemeClr val="tx1"/>
                    </a:solidFill>
                  </a:rPr>
                  <a:t>Select the top </a:t>
                </a:r>
                <a14:m>
                  <m:oMath xmlns:m="http://schemas.openxmlformats.org/officeDocument/2006/math">
                    <m:r>
                      <a:rPr lang="en-US" sz="2400" i="1" dirty="0" smtClean="0">
                        <a:solidFill>
                          <a:schemeClr val="tx1"/>
                        </a:solidFill>
                        <a:latin typeface="Cambria Math" panose="02040503050406030204" pitchFamily="18" charset="0"/>
                      </a:rPr>
                      <m:t>𝑘</m:t>
                    </m:r>
                  </m:oMath>
                </a14:m>
                <a:r>
                  <a:rPr lang="en-US" sz="2400" dirty="0">
                    <a:solidFill>
                      <a:schemeClr val="tx1"/>
                    </a:solidFill>
                  </a:rPr>
                  <a:t> eigenvectors corresponding to the </a:t>
                </a:r>
                <a:r>
                  <a:rPr lang="en-US" sz="2400" b="1" dirty="0">
                    <a:solidFill>
                      <a:schemeClr val="tx1"/>
                    </a:solidFill>
                  </a:rPr>
                  <a:t>largest</a:t>
                </a:r>
                <a:r>
                  <a:rPr lang="en-US" sz="2400" dirty="0">
                    <a:solidFill>
                      <a:schemeClr val="tx1"/>
                    </a:solidFill>
                  </a:rPr>
                  <a:t> eigenvalues. These eigenvectors form the </a:t>
                </a:r>
                <a:r>
                  <a:rPr lang="en-US" sz="2400" b="1" dirty="0">
                    <a:solidFill>
                      <a:schemeClr val="tx1"/>
                    </a:solidFill>
                  </a:rPr>
                  <a:t>projection matrix</a:t>
                </a:r>
                <a:r>
                  <a:rPr lang="en-US" sz="2400" dirty="0">
                    <a:solidFill>
                      <a:schemeClr val="tx1"/>
                    </a:solidFill>
                  </a:rPr>
                  <a:t> </a:t>
                </a:r>
                <a14:m>
                  <m:oMath xmlns:m="http://schemas.openxmlformats.org/officeDocument/2006/math">
                    <m:r>
                      <a:rPr lang="en-US" sz="2400" i="1" dirty="0" smtClean="0">
                        <a:solidFill>
                          <a:schemeClr val="tx1"/>
                        </a:solidFill>
                        <a:latin typeface="Cambria Math" panose="02040503050406030204" pitchFamily="18" charset="0"/>
                      </a:rPr>
                      <m:t>𝑊</m:t>
                    </m:r>
                  </m:oMath>
                </a14:m>
                <a:r>
                  <a:rPr lang="en-US" sz="2400" dirty="0">
                    <a:solidFill>
                      <a:schemeClr val="tx1"/>
                    </a:solidFill>
                  </a:rPr>
                  <a:t> = [</a:t>
                </a:r>
                <a14:m>
                  <m:oMath xmlns:m="http://schemas.openxmlformats.org/officeDocument/2006/math">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𝑣</m:t>
                        </m:r>
                      </m:e>
                      <m:sub>
                        <m:r>
                          <a:rPr lang="sv-SE" sz="2400" b="0" i="1" smtClean="0">
                            <a:solidFill>
                              <a:schemeClr val="tx1"/>
                            </a:solidFill>
                            <a:latin typeface="Cambria Math" panose="02040503050406030204" pitchFamily="18" charset="0"/>
                          </a:rPr>
                          <m:t>1</m:t>
                        </m:r>
                      </m:sub>
                    </m:sSub>
                    <m:r>
                      <a:rPr lang="sv-SE" sz="2400" b="0" i="1" smtClean="0">
                        <a:solidFill>
                          <a:schemeClr val="tx1"/>
                        </a:solidFill>
                        <a:latin typeface="Cambria Math" panose="02040503050406030204" pitchFamily="18" charset="0"/>
                      </a:rPr>
                      <m:t> </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𝑣</m:t>
                        </m:r>
                      </m:e>
                      <m:sub>
                        <m:r>
                          <a:rPr lang="sv-SE" sz="2400" b="0" i="1" smtClean="0">
                            <a:solidFill>
                              <a:schemeClr val="tx1"/>
                            </a:solidFill>
                            <a:latin typeface="Cambria Math" panose="02040503050406030204" pitchFamily="18" charset="0"/>
                          </a:rPr>
                          <m:t>2</m:t>
                        </m:r>
                      </m:sub>
                    </m:sSub>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𝑣</m:t>
                        </m:r>
                      </m:e>
                      <m:sub>
                        <m:r>
                          <a:rPr lang="sv-SE" sz="2400" b="0" i="1" smtClean="0">
                            <a:solidFill>
                              <a:schemeClr val="tx1"/>
                            </a:solidFill>
                            <a:latin typeface="Cambria Math" panose="02040503050406030204" pitchFamily="18" charset="0"/>
                          </a:rPr>
                          <m:t>𝑘</m:t>
                        </m:r>
                      </m:sub>
                    </m:sSub>
                  </m:oMath>
                </a14:m>
                <a:r>
                  <a:rPr lang="en-US" sz="2400" dirty="0">
                    <a:solidFill>
                      <a:schemeClr val="tx1"/>
                    </a:solidFill>
                  </a:rPr>
                  <a:t>] </a:t>
                </a:r>
              </a:p>
              <a:p>
                <a:pPr lvl="2"/>
                <a:r>
                  <a:rPr lang="en-US" sz="2200" dirty="0">
                    <a:solidFill>
                      <a:schemeClr val="tx1"/>
                    </a:solidFill>
                  </a:rPr>
                  <a:t>Where </a:t>
                </a:r>
                <a14:m>
                  <m:oMath xmlns:m="http://schemas.openxmlformats.org/officeDocument/2006/math">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𝑣</m:t>
                        </m:r>
                      </m:e>
                      <m:sub>
                        <m:r>
                          <a:rPr lang="en-US" sz="2200" i="1" dirty="0" smtClean="0">
                            <a:solidFill>
                              <a:schemeClr val="tx1"/>
                            </a:solidFill>
                            <a:latin typeface="Cambria Math" panose="02040503050406030204" pitchFamily="18" charset="0"/>
                          </a:rPr>
                          <m:t>𝑖</m:t>
                        </m:r>
                      </m:sub>
                    </m:sSub>
                  </m:oMath>
                </a14:m>
                <a:r>
                  <a:rPr lang="en-US" sz="2200" dirty="0">
                    <a:solidFill>
                      <a:schemeClr val="tx1"/>
                    </a:solidFill>
                  </a:rPr>
                  <a:t> are the eigenvectors (principal components)</a:t>
                </a:r>
              </a:p>
              <a:p>
                <a:pPr lvl="2"/>
                <a14:m>
                  <m:oMath xmlns:m="http://schemas.openxmlformats.org/officeDocument/2006/math">
                    <m:r>
                      <a:rPr lang="en-US" sz="2200" i="1" dirty="0" smtClean="0">
                        <a:solidFill>
                          <a:schemeClr val="tx1"/>
                        </a:solidFill>
                        <a:latin typeface="Cambria Math" panose="02040503050406030204" pitchFamily="18" charset="0"/>
                      </a:rPr>
                      <m:t>𝑘</m:t>
                    </m:r>
                  </m:oMath>
                </a14:m>
                <a:r>
                  <a:rPr lang="en-US" sz="2200" dirty="0">
                    <a:solidFill>
                      <a:schemeClr val="tx1"/>
                    </a:solidFill>
                  </a:rPr>
                  <a:t> is the number of dimensions to keep </a:t>
                </a:r>
              </a:p>
            </p:txBody>
          </p:sp>
        </mc:Choice>
        <mc:Fallback>
          <p:sp>
            <p:nvSpPr>
              <p:cNvPr id="3" name="Content Placeholder 2">
                <a:extLst>
                  <a:ext uri="{FF2B5EF4-FFF2-40B4-BE49-F238E27FC236}">
                    <a16:creationId xmlns:a16="http://schemas.microsoft.com/office/drawing/2014/main" id="{AC839245-0906-6082-5D89-0A30B66F726F}"/>
                  </a:ext>
                </a:extLst>
              </p:cNvPr>
              <p:cNvSpPr>
                <a:spLocks noGrp="1" noRot="1" noChangeAspect="1" noMove="1" noResize="1" noEditPoints="1" noAdjustHandles="1" noChangeArrowheads="1" noChangeShapeType="1" noTextEdit="1"/>
              </p:cNvSpPr>
              <p:nvPr>
                <p:ph sz="quarter" idx="13"/>
              </p:nvPr>
            </p:nvSpPr>
            <p:spPr>
              <a:blipFill>
                <a:blip r:embed="rId2"/>
                <a:stretch>
                  <a:fillRect l="-803" t="-2976"/>
                </a:stretch>
              </a:blipFill>
            </p:spPr>
            <p:txBody>
              <a:bodyPr/>
              <a:lstStyle/>
              <a:p>
                <a:r>
                  <a:rPr lang="en-US">
                    <a:noFill/>
                  </a:rPr>
                  <a:t> </a:t>
                </a:r>
              </a:p>
            </p:txBody>
          </p:sp>
        </mc:Fallback>
      </mc:AlternateContent>
    </p:spTree>
    <p:extLst>
      <p:ext uri="{BB962C8B-B14F-4D97-AF65-F5344CB8AC3E}">
        <p14:creationId xmlns:p14="http://schemas.microsoft.com/office/powerpoint/2010/main" val="1319971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8D42-FC68-CDC5-5C4E-093DA3CACDC2}"/>
              </a:ext>
            </a:extLst>
          </p:cNvPr>
          <p:cNvSpPr>
            <a:spLocks noGrp="1"/>
          </p:cNvSpPr>
          <p:nvPr>
            <p:ph type="title"/>
          </p:nvPr>
        </p:nvSpPr>
        <p:spPr>
          <a:xfrm>
            <a:off x="947738" y="836613"/>
            <a:ext cx="9472971" cy="716142"/>
          </a:xfrm>
        </p:spPr>
        <p:txBody>
          <a:bodyPr anchor="t">
            <a:normAutofit/>
          </a:bodyPr>
          <a:lstStyle/>
          <a:p>
            <a:r>
              <a:rPr lang="en-US" dirty="0"/>
              <a:t>Machine Learning and its types</a:t>
            </a:r>
          </a:p>
        </p:txBody>
      </p:sp>
      <p:sp>
        <p:nvSpPr>
          <p:cNvPr id="4" name="Rounded Rectangle 3">
            <a:extLst>
              <a:ext uri="{FF2B5EF4-FFF2-40B4-BE49-F238E27FC236}">
                <a16:creationId xmlns:a16="http://schemas.microsoft.com/office/drawing/2014/main" id="{60609B09-5E84-E65C-7A19-3A64682893E0}"/>
              </a:ext>
            </a:extLst>
          </p:cNvPr>
          <p:cNvSpPr/>
          <p:nvPr/>
        </p:nvSpPr>
        <p:spPr>
          <a:xfrm>
            <a:off x="1634263" y="2787805"/>
            <a:ext cx="1646241"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Supervised</a:t>
            </a:r>
          </a:p>
        </p:txBody>
      </p:sp>
      <p:sp>
        <p:nvSpPr>
          <p:cNvPr id="5" name="Rounded Rectangle 4">
            <a:extLst>
              <a:ext uri="{FF2B5EF4-FFF2-40B4-BE49-F238E27FC236}">
                <a16:creationId xmlns:a16="http://schemas.microsoft.com/office/drawing/2014/main" id="{F0291FEC-2BE7-5A26-F0DA-721E3433FE3E}"/>
              </a:ext>
            </a:extLst>
          </p:cNvPr>
          <p:cNvSpPr/>
          <p:nvPr/>
        </p:nvSpPr>
        <p:spPr>
          <a:xfrm>
            <a:off x="5775168" y="2794155"/>
            <a:ext cx="1646240"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Unsupervised</a:t>
            </a:r>
          </a:p>
        </p:txBody>
      </p:sp>
      <p:sp>
        <p:nvSpPr>
          <p:cNvPr id="6" name="Rounded Rectangle 5">
            <a:extLst>
              <a:ext uri="{FF2B5EF4-FFF2-40B4-BE49-F238E27FC236}">
                <a16:creationId xmlns:a16="http://schemas.microsoft.com/office/drawing/2014/main" id="{F0AEDA8B-CB4D-B243-5079-A64662F520B3}"/>
              </a:ext>
            </a:extLst>
          </p:cNvPr>
          <p:cNvSpPr/>
          <p:nvPr/>
        </p:nvSpPr>
        <p:spPr>
          <a:xfrm>
            <a:off x="8387507" y="2787805"/>
            <a:ext cx="1777217"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Reinforcement</a:t>
            </a:r>
          </a:p>
        </p:txBody>
      </p:sp>
      <p:sp>
        <p:nvSpPr>
          <p:cNvPr id="7" name="Rounded Rectangle 6">
            <a:extLst>
              <a:ext uri="{FF2B5EF4-FFF2-40B4-BE49-F238E27FC236}">
                <a16:creationId xmlns:a16="http://schemas.microsoft.com/office/drawing/2014/main" id="{2AC7FA29-5F55-DC22-E7A4-ABDEF52FB3E7}"/>
              </a:ext>
            </a:extLst>
          </p:cNvPr>
          <p:cNvSpPr/>
          <p:nvPr/>
        </p:nvSpPr>
        <p:spPr>
          <a:xfrm>
            <a:off x="4098216" y="1565455"/>
            <a:ext cx="1997780"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Machine Learning</a:t>
            </a:r>
          </a:p>
        </p:txBody>
      </p:sp>
      <p:cxnSp>
        <p:nvCxnSpPr>
          <p:cNvPr id="9" name="Straight Arrow Connector 8">
            <a:extLst>
              <a:ext uri="{FF2B5EF4-FFF2-40B4-BE49-F238E27FC236}">
                <a16:creationId xmlns:a16="http://schemas.microsoft.com/office/drawing/2014/main" id="{97240D31-5874-41BB-8765-05881A9853B7}"/>
              </a:ext>
            </a:extLst>
          </p:cNvPr>
          <p:cNvCxnSpPr>
            <a:cxnSpLocks/>
            <a:stCxn id="4" idx="0"/>
            <a:endCxn id="6" idx="0"/>
          </p:cNvCxnSpPr>
          <p:nvPr/>
        </p:nvCxnSpPr>
        <p:spPr>
          <a:xfrm rot="5400000" flipH="1" flipV="1">
            <a:off x="5866750" y="-621561"/>
            <a:ext cx="12700" cy="6818732"/>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3FD4610-EA7F-5897-1CBD-7F08271B22C1}"/>
              </a:ext>
            </a:extLst>
          </p:cNvPr>
          <p:cNvCxnSpPr>
            <a:cxnSpLocks/>
            <a:endCxn id="1036" idx="1"/>
          </p:cNvCxnSpPr>
          <p:nvPr/>
        </p:nvCxnSpPr>
        <p:spPr>
          <a:xfrm>
            <a:off x="2468644" y="3429400"/>
            <a:ext cx="390" cy="6571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BF26D6-EEDF-5E3C-A696-067D987DE62E}"/>
              </a:ext>
            </a:extLst>
          </p:cNvPr>
          <p:cNvCxnSpPr>
            <a:cxnSpLocks/>
          </p:cNvCxnSpPr>
          <p:nvPr/>
        </p:nvCxnSpPr>
        <p:spPr>
          <a:xfrm>
            <a:off x="6604225" y="2554605"/>
            <a:ext cx="1" cy="239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DAA09EE6-19E9-A464-C409-1A922BEADB90}"/>
              </a:ext>
            </a:extLst>
          </p:cNvPr>
          <p:cNvSpPr/>
          <p:nvPr/>
        </p:nvSpPr>
        <p:spPr>
          <a:xfrm>
            <a:off x="595826" y="3608991"/>
            <a:ext cx="1644342" cy="30521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ounded Rectangle 47">
            <a:extLst>
              <a:ext uri="{FF2B5EF4-FFF2-40B4-BE49-F238E27FC236}">
                <a16:creationId xmlns:a16="http://schemas.microsoft.com/office/drawing/2014/main" id="{3098E3B1-1E22-9880-DDA2-D2EDC093C5CA}"/>
              </a:ext>
            </a:extLst>
          </p:cNvPr>
          <p:cNvSpPr/>
          <p:nvPr/>
        </p:nvSpPr>
        <p:spPr>
          <a:xfrm>
            <a:off x="2653680" y="3604272"/>
            <a:ext cx="1941563" cy="30887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TextBox 48">
            <a:extLst>
              <a:ext uri="{FF2B5EF4-FFF2-40B4-BE49-F238E27FC236}">
                <a16:creationId xmlns:a16="http://schemas.microsoft.com/office/drawing/2014/main" id="{320D4DE5-306C-8DCE-6A65-FA58B2A1C42A}"/>
              </a:ext>
            </a:extLst>
          </p:cNvPr>
          <p:cNvSpPr txBox="1"/>
          <p:nvPr/>
        </p:nvSpPr>
        <p:spPr>
          <a:xfrm>
            <a:off x="768037" y="3644222"/>
            <a:ext cx="1405273" cy="378506"/>
          </a:xfrm>
          <a:prstGeom prst="rect">
            <a:avLst/>
          </a:prstGeom>
          <a:noFill/>
        </p:spPr>
        <p:txBody>
          <a:bodyPr wrap="square" rtlCol="0">
            <a:spAutoFit/>
          </a:bodyPr>
          <a:lstStyle/>
          <a:p>
            <a:r>
              <a:rPr lang="en-US" dirty="0"/>
              <a:t>Classification</a:t>
            </a:r>
          </a:p>
        </p:txBody>
      </p:sp>
      <p:sp>
        <p:nvSpPr>
          <p:cNvPr id="50" name="TextBox 49">
            <a:extLst>
              <a:ext uri="{FF2B5EF4-FFF2-40B4-BE49-F238E27FC236}">
                <a16:creationId xmlns:a16="http://schemas.microsoft.com/office/drawing/2014/main" id="{C862687C-3C10-3A95-F0E0-478478465E89}"/>
              </a:ext>
            </a:extLst>
          </p:cNvPr>
          <p:cNvSpPr txBox="1"/>
          <p:nvPr/>
        </p:nvSpPr>
        <p:spPr>
          <a:xfrm>
            <a:off x="2912812" y="3608991"/>
            <a:ext cx="1267185" cy="378506"/>
          </a:xfrm>
          <a:prstGeom prst="rect">
            <a:avLst/>
          </a:prstGeom>
          <a:noFill/>
        </p:spPr>
        <p:txBody>
          <a:bodyPr wrap="square" rtlCol="0">
            <a:spAutoFit/>
          </a:bodyPr>
          <a:lstStyle/>
          <a:p>
            <a:r>
              <a:rPr lang="en-US" dirty="0"/>
              <a:t>Regression</a:t>
            </a:r>
          </a:p>
        </p:txBody>
      </p:sp>
      <p:sp>
        <p:nvSpPr>
          <p:cNvPr id="51" name="TextBox 50">
            <a:extLst>
              <a:ext uri="{FF2B5EF4-FFF2-40B4-BE49-F238E27FC236}">
                <a16:creationId xmlns:a16="http://schemas.microsoft.com/office/drawing/2014/main" id="{4AD1011F-D607-5304-DB83-0C2B4ADC1CB9}"/>
              </a:ext>
            </a:extLst>
          </p:cNvPr>
          <p:cNvSpPr txBox="1"/>
          <p:nvPr/>
        </p:nvSpPr>
        <p:spPr>
          <a:xfrm>
            <a:off x="595920" y="3987497"/>
            <a:ext cx="1646242" cy="2585323"/>
          </a:xfrm>
          <a:prstGeom prst="rect">
            <a:avLst/>
          </a:prstGeom>
          <a:noFill/>
        </p:spPr>
        <p:txBody>
          <a:bodyPr wrap="square" rtlCol="0">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Naive Bayes</a:t>
            </a:r>
          </a:p>
          <a:p>
            <a:pPr marL="342900" indent="-342900">
              <a:buFont typeface="+mj-lt"/>
              <a:buAutoNum type="arabicPeriod"/>
            </a:pPr>
            <a:r>
              <a:rPr lang="en-US" dirty="0"/>
              <a:t>KNN</a:t>
            </a:r>
          </a:p>
          <a:p>
            <a:pPr marL="342900" indent="-342900">
              <a:buFont typeface="+mj-lt"/>
              <a:buAutoNum type="arabicPeriod"/>
            </a:pPr>
            <a:r>
              <a:rPr lang="en-US" dirty="0"/>
              <a:t>Decision Tree</a:t>
            </a:r>
          </a:p>
          <a:p>
            <a:pPr marL="342900" indent="-342900">
              <a:buFont typeface="+mj-lt"/>
              <a:buAutoNum type="arabicPeriod"/>
            </a:pPr>
            <a:r>
              <a:rPr lang="en-US" dirty="0"/>
              <a:t>SVM</a:t>
            </a:r>
          </a:p>
          <a:p>
            <a:pPr marL="342900" indent="-342900">
              <a:buFont typeface="+mj-lt"/>
              <a:buAutoNum type="arabicPeriod"/>
            </a:pPr>
            <a:r>
              <a:rPr lang="en-US" dirty="0"/>
              <a:t>Random Forest</a:t>
            </a:r>
          </a:p>
          <a:p>
            <a:endParaRPr lang="en-US" dirty="0"/>
          </a:p>
        </p:txBody>
      </p:sp>
      <p:sp>
        <p:nvSpPr>
          <p:cNvPr id="53" name="TextBox 52">
            <a:extLst>
              <a:ext uri="{FF2B5EF4-FFF2-40B4-BE49-F238E27FC236}">
                <a16:creationId xmlns:a16="http://schemas.microsoft.com/office/drawing/2014/main" id="{5E8428D3-AA78-0A57-01A1-08B61842DB25}"/>
              </a:ext>
            </a:extLst>
          </p:cNvPr>
          <p:cNvSpPr txBox="1"/>
          <p:nvPr/>
        </p:nvSpPr>
        <p:spPr>
          <a:xfrm>
            <a:off x="2643048" y="3969971"/>
            <a:ext cx="1941563" cy="2308324"/>
          </a:xfrm>
          <a:prstGeom prst="rect">
            <a:avLst/>
          </a:prstGeom>
          <a:noFill/>
        </p:spPr>
        <p:txBody>
          <a:bodyPr wrap="square">
            <a:spAutoFit/>
          </a:bodyPr>
          <a:lstStyle/>
          <a:p>
            <a:pPr marL="342900" indent="-342900">
              <a:buAutoNum type="arabicPeriod"/>
            </a:pPr>
            <a:r>
              <a:rPr lang="en-US" sz="1800" b="1" dirty="0">
                <a:solidFill>
                  <a:schemeClr val="tx1"/>
                </a:solidFill>
              </a:rPr>
              <a:t>Linear Regression</a:t>
            </a:r>
            <a:endParaRPr lang="en-US" sz="1800" dirty="0">
              <a:solidFill>
                <a:schemeClr val="tx1"/>
              </a:solidFill>
            </a:endParaRPr>
          </a:p>
          <a:p>
            <a:pPr marL="342900" indent="-342900">
              <a:buAutoNum type="arabicPeriod"/>
            </a:pPr>
            <a:r>
              <a:rPr lang="en-US" sz="1800" dirty="0">
                <a:solidFill>
                  <a:schemeClr val="tx1"/>
                </a:solidFill>
              </a:rPr>
              <a:t>Support Vector Regression</a:t>
            </a:r>
          </a:p>
          <a:p>
            <a:pPr marL="342900" indent="-342900">
              <a:buAutoNum type="arabicPeriod"/>
            </a:pPr>
            <a:r>
              <a:rPr lang="en-US" sz="1800" b="1" dirty="0">
                <a:solidFill>
                  <a:schemeClr val="tx1"/>
                </a:solidFill>
              </a:rPr>
              <a:t>Lasso Regression</a:t>
            </a:r>
          </a:p>
          <a:p>
            <a:pPr marL="342900" indent="-342900">
              <a:buAutoNum type="arabicPeriod"/>
            </a:pPr>
            <a:r>
              <a:rPr lang="en-US" sz="1800" b="1" dirty="0">
                <a:solidFill>
                  <a:schemeClr val="tx1"/>
                </a:solidFill>
              </a:rPr>
              <a:t>Ridge Regression</a:t>
            </a:r>
          </a:p>
        </p:txBody>
      </p:sp>
      <p:sp>
        <p:nvSpPr>
          <p:cNvPr id="54" name="Rounded Rectangle 53">
            <a:extLst>
              <a:ext uri="{FF2B5EF4-FFF2-40B4-BE49-F238E27FC236}">
                <a16:creationId xmlns:a16="http://schemas.microsoft.com/office/drawing/2014/main" id="{883C449A-21BB-3127-73F0-F2BAAE189638}"/>
              </a:ext>
            </a:extLst>
          </p:cNvPr>
          <p:cNvSpPr/>
          <p:nvPr/>
        </p:nvSpPr>
        <p:spPr>
          <a:xfrm>
            <a:off x="5740668" y="3604272"/>
            <a:ext cx="1777217" cy="30887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1F474EDB-52DC-0645-6E72-6A62578E324B}"/>
              </a:ext>
            </a:extLst>
          </p:cNvPr>
          <p:cNvSpPr txBox="1"/>
          <p:nvPr/>
        </p:nvSpPr>
        <p:spPr>
          <a:xfrm>
            <a:off x="6066314" y="3650699"/>
            <a:ext cx="1234743" cy="378506"/>
          </a:xfrm>
          <a:prstGeom prst="rect">
            <a:avLst/>
          </a:prstGeom>
          <a:noFill/>
        </p:spPr>
        <p:txBody>
          <a:bodyPr wrap="square" rtlCol="0">
            <a:spAutoFit/>
          </a:bodyPr>
          <a:lstStyle/>
          <a:p>
            <a:r>
              <a:rPr lang="en-US" dirty="0"/>
              <a:t>Clustering</a:t>
            </a:r>
          </a:p>
        </p:txBody>
      </p:sp>
      <p:sp>
        <p:nvSpPr>
          <p:cNvPr id="56" name="TextBox 55">
            <a:extLst>
              <a:ext uri="{FF2B5EF4-FFF2-40B4-BE49-F238E27FC236}">
                <a16:creationId xmlns:a16="http://schemas.microsoft.com/office/drawing/2014/main" id="{ACDB5B55-1B2E-BF51-2281-A84AF668C1C6}"/>
              </a:ext>
            </a:extLst>
          </p:cNvPr>
          <p:cNvSpPr txBox="1"/>
          <p:nvPr/>
        </p:nvSpPr>
        <p:spPr>
          <a:xfrm>
            <a:off x="5740669" y="3969971"/>
            <a:ext cx="1777217" cy="2308324"/>
          </a:xfrm>
          <a:prstGeom prst="rect">
            <a:avLst/>
          </a:prstGeom>
          <a:noFill/>
        </p:spPr>
        <p:txBody>
          <a:bodyPr wrap="square">
            <a:spAutoFit/>
          </a:bodyPr>
          <a:lstStyle/>
          <a:p>
            <a:pPr marL="342900" indent="-342900">
              <a:buAutoNum type="arabicPeriod"/>
            </a:pPr>
            <a:r>
              <a:rPr lang="en-US" dirty="0"/>
              <a:t>Partitioning Clustering</a:t>
            </a:r>
          </a:p>
          <a:p>
            <a:pPr marL="342900" indent="-342900">
              <a:buAutoNum type="arabicPeriod"/>
            </a:pPr>
            <a:r>
              <a:rPr lang="en-US" dirty="0"/>
              <a:t>Density-based</a:t>
            </a:r>
          </a:p>
          <a:p>
            <a:pPr marL="342900" indent="-342900">
              <a:buAutoNum type="arabicPeriod"/>
            </a:pPr>
            <a:r>
              <a:rPr lang="en-US" sz="1800" dirty="0">
                <a:solidFill>
                  <a:schemeClr val="tx1"/>
                </a:solidFill>
              </a:rPr>
              <a:t>Hierarchical</a:t>
            </a:r>
            <a:br>
              <a:rPr lang="en-US" sz="1800" dirty="0">
                <a:solidFill>
                  <a:schemeClr val="tx1"/>
                </a:solidFill>
              </a:rPr>
            </a:br>
            <a:r>
              <a:rPr lang="en-US" sz="1800" dirty="0">
                <a:solidFill>
                  <a:schemeClr val="tx1"/>
                </a:solidFill>
              </a:rPr>
              <a:t>Clustering</a:t>
            </a:r>
          </a:p>
          <a:p>
            <a:pPr marL="342900" indent="-342900">
              <a:buAutoNum type="arabicPeriod"/>
            </a:pPr>
            <a:r>
              <a:rPr lang="en-US" dirty="0"/>
              <a:t>Grid-based</a:t>
            </a:r>
            <a:br>
              <a:rPr lang="en-US" dirty="0"/>
            </a:br>
            <a:r>
              <a:rPr lang="en-US" dirty="0"/>
              <a:t>Clustering</a:t>
            </a:r>
          </a:p>
          <a:p>
            <a:pPr marL="342900" indent="-342900">
              <a:buAutoNum type="arabicPeriod"/>
            </a:pPr>
            <a:r>
              <a:rPr lang="en-US" sz="1800" dirty="0">
                <a:solidFill>
                  <a:schemeClr val="tx1"/>
                </a:solidFill>
              </a:rPr>
              <a:t>Model</a:t>
            </a:r>
            <a:r>
              <a:rPr lang="en-US" dirty="0"/>
              <a:t>-</a:t>
            </a:r>
            <a:r>
              <a:rPr lang="en-US" sz="1800" dirty="0">
                <a:solidFill>
                  <a:schemeClr val="tx1"/>
                </a:solidFill>
              </a:rPr>
              <a:t>based</a:t>
            </a:r>
          </a:p>
        </p:txBody>
      </p:sp>
      <p:sp>
        <p:nvSpPr>
          <p:cNvPr id="57" name="TextBox 56">
            <a:extLst>
              <a:ext uri="{FF2B5EF4-FFF2-40B4-BE49-F238E27FC236}">
                <a16:creationId xmlns:a16="http://schemas.microsoft.com/office/drawing/2014/main" id="{08D92B83-FC3C-1275-D054-BCFA9A0E20D8}"/>
              </a:ext>
            </a:extLst>
          </p:cNvPr>
          <p:cNvSpPr txBox="1"/>
          <p:nvPr/>
        </p:nvSpPr>
        <p:spPr>
          <a:xfrm>
            <a:off x="1108190" y="6188698"/>
            <a:ext cx="362484" cy="378506"/>
          </a:xfrm>
          <a:prstGeom prst="rect">
            <a:avLst/>
          </a:prstGeom>
          <a:noFill/>
        </p:spPr>
        <p:txBody>
          <a:bodyPr wrap="square" rtlCol="0">
            <a:spAutoFit/>
          </a:bodyPr>
          <a:lstStyle/>
          <a:p>
            <a:r>
              <a:rPr lang="en-US" dirty="0"/>
              <a:t>…</a:t>
            </a:r>
          </a:p>
        </p:txBody>
      </p:sp>
      <p:sp>
        <p:nvSpPr>
          <p:cNvPr id="58" name="TextBox 57">
            <a:extLst>
              <a:ext uri="{FF2B5EF4-FFF2-40B4-BE49-F238E27FC236}">
                <a16:creationId xmlns:a16="http://schemas.microsoft.com/office/drawing/2014/main" id="{12F88615-355D-0F78-E366-68D55E1EE164}"/>
              </a:ext>
            </a:extLst>
          </p:cNvPr>
          <p:cNvSpPr txBox="1"/>
          <p:nvPr/>
        </p:nvSpPr>
        <p:spPr>
          <a:xfrm>
            <a:off x="3350413" y="6366041"/>
            <a:ext cx="362484" cy="378506"/>
          </a:xfrm>
          <a:prstGeom prst="rect">
            <a:avLst/>
          </a:prstGeom>
          <a:noFill/>
        </p:spPr>
        <p:txBody>
          <a:bodyPr wrap="square" rtlCol="0">
            <a:spAutoFit/>
          </a:bodyPr>
          <a:lstStyle/>
          <a:p>
            <a:r>
              <a:rPr lang="en-US" dirty="0"/>
              <a:t>…</a:t>
            </a:r>
          </a:p>
        </p:txBody>
      </p:sp>
      <p:sp>
        <p:nvSpPr>
          <p:cNvPr id="60" name="TextBox 59">
            <a:extLst>
              <a:ext uri="{FF2B5EF4-FFF2-40B4-BE49-F238E27FC236}">
                <a16:creationId xmlns:a16="http://schemas.microsoft.com/office/drawing/2014/main" id="{55137CC7-4E6A-DF7D-505F-5306615F6253}"/>
              </a:ext>
            </a:extLst>
          </p:cNvPr>
          <p:cNvSpPr txBox="1"/>
          <p:nvPr/>
        </p:nvSpPr>
        <p:spPr>
          <a:xfrm>
            <a:off x="6448034" y="6340597"/>
            <a:ext cx="362484" cy="378506"/>
          </a:xfrm>
          <a:prstGeom prst="rect">
            <a:avLst/>
          </a:prstGeom>
          <a:noFill/>
        </p:spPr>
        <p:txBody>
          <a:bodyPr wrap="square" rtlCol="0">
            <a:spAutoFit/>
          </a:bodyPr>
          <a:lstStyle/>
          <a:p>
            <a:r>
              <a:rPr lang="en-US" dirty="0"/>
              <a:t>…</a:t>
            </a:r>
          </a:p>
        </p:txBody>
      </p:sp>
      <p:sp>
        <p:nvSpPr>
          <p:cNvPr id="61" name="Rounded Rectangle 60">
            <a:extLst>
              <a:ext uri="{FF2B5EF4-FFF2-40B4-BE49-F238E27FC236}">
                <a16:creationId xmlns:a16="http://schemas.microsoft.com/office/drawing/2014/main" id="{48AA49B6-8D62-4276-614E-F45554D3D50D}"/>
              </a:ext>
            </a:extLst>
          </p:cNvPr>
          <p:cNvSpPr/>
          <p:nvPr/>
        </p:nvSpPr>
        <p:spPr>
          <a:xfrm>
            <a:off x="8292221" y="3604271"/>
            <a:ext cx="1954939" cy="30887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TextBox 61">
            <a:extLst>
              <a:ext uri="{FF2B5EF4-FFF2-40B4-BE49-F238E27FC236}">
                <a16:creationId xmlns:a16="http://schemas.microsoft.com/office/drawing/2014/main" id="{1153918C-BC84-DA3F-03ED-68BB755070A5}"/>
              </a:ext>
            </a:extLst>
          </p:cNvPr>
          <p:cNvSpPr txBox="1"/>
          <p:nvPr/>
        </p:nvSpPr>
        <p:spPr>
          <a:xfrm>
            <a:off x="8420547" y="3650674"/>
            <a:ext cx="1777217" cy="369332"/>
          </a:xfrm>
          <a:prstGeom prst="rect">
            <a:avLst/>
          </a:prstGeom>
          <a:noFill/>
        </p:spPr>
        <p:txBody>
          <a:bodyPr wrap="square" rtlCol="0">
            <a:spAutoFit/>
          </a:bodyPr>
          <a:lstStyle/>
          <a:p>
            <a:r>
              <a:rPr lang="en-US" dirty="0"/>
              <a:t>Decision Making</a:t>
            </a:r>
          </a:p>
        </p:txBody>
      </p:sp>
      <p:sp>
        <p:nvSpPr>
          <p:cNvPr id="63" name="TextBox 62">
            <a:extLst>
              <a:ext uri="{FF2B5EF4-FFF2-40B4-BE49-F238E27FC236}">
                <a16:creationId xmlns:a16="http://schemas.microsoft.com/office/drawing/2014/main" id="{4CB1629C-22A5-B8CE-5474-4F615F40DD24}"/>
              </a:ext>
            </a:extLst>
          </p:cNvPr>
          <p:cNvSpPr txBox="1"/>
          <p:nvPr/>
        </p:nvSpPr>
        <p:spPr>
          <a:xfrm>
            <a:off x="8381083" y="4125996"/>
            <a:ext cx="1777217" cy="1754326"/>
          </a:xfrm>
          <a:prstGeom prst="rect">
            <a:avLst/>
          </a:prstGeom>
          <a:noFill/>
        </p:spPr>
        <p:txBody>
          <a:bodyPr wrap="square">
            <a:spAutoFit/>
          </a:bodyPr>
          <a:lstStyle/>
          <a:p>
            <a:pPr marL="342900" indent="-342900">
              <a:buAutoNum type="arabicPeriod"/>
            </a:pPr>
            <a:r>
              <a:rPr lang="en-US" dirty="0"/>
              <a:t>Markov</a:t>
            </a:r>
            <a:br>
              <a:rPr lang="en-US" dirty="0"/>
            </a:br>
            <a:r>
              <a:rPr lang="en-US" dirty="0"/>
              <a:t>Decision</a:t>
            </a:r>
            <a:br>
              <a:rPr lang="en-US" dirty="0"/>
            </a:br>
            <a:r>
              <a:rPr lang="en-US" dirty="0"/>
              <a:t>process</a:t>
            </a:r>
          </a:p>
          <a:p>
            <a:pPr marL="342900" indent="-342900">
              <a:buAutoNum type="arabicPeriod"/>
            </a:pPr>
            <a:r>
              <a:rPr lang="en-US" sz="1800" dirty="0">
                <a:solidFill>
                  <a:schemeClr val="tx1"/>
                </a:solidFill>
              </a:rPr>
              <a:t>Q-Learning</a:t>
            </a:r>
            <a:endParaRPr lang="en-US" dirty="0"/>
          </a:p>
          <a:p>
            <a:pPr marL="342900" indent="-342900">
              <a:buAutoNum type="arabicPeriod"/>
            </a:pPr>
            <a:r>
              <a:rPr lang="en-US" sz="1800" dirty="0">
                <a:solidFill>
                  <a:schemeClr val="tx1"/>
                </a:solidFill>
              </a:rPr>
              <a:t>Deep Q-Learning</a:t>
            </a:r>
          </a:p>
        </p:txBody>
      </p:sp>
      <p:sp>
        <p:nvSpPr>
          <p:cNvPr id="1024" name="TextBox 1023">
            <a:extLst>
              <a:ext uri="{FF2B5EF4-FFF2-40B4-BE49-F238E27FC236}">
                <a16:creationId xmlns:a16="http://schemas.microsoft.com/office/drawing/2014/main" id="{A32733E7-FA38-5187-F08C-E8A8AF9DD4F1}"/>
              </a:ext>
            </a:extLst>
          </p:cNvPr>
          <p:cNvSpPr txBox="1"/>
          <p:nvPr/>
        </p:nvSpPr>
        <p:spPr>
          <a:xfrm>
            <a:off x="9099082" y="6159838"/>
            <a:ext cx="362484" cy="378506"/>
          </a:xfrm>
          <a:prstGeom prst="rect">
            <a:avLst/>
          </a:prstGeom>
          <a:noFill/>
        </p:spPr>
        <p:txBody>
          <a:bodyPr wrap="square" rtlCol="0">
            <a:spAutoFit/>
          </a:bodyPr>
          <a:lstStyle/>
          <a:p>
            <a:r>
              <a:rPr lang="en-US" dirty="0"/>
              <a:t>…</a:t>
            </a:r>
          </a:p>
        </p:txBody>
      </p:sp>
      <p:sp>
        <p:nvSpPr>
          <p:cNvPr id="1036" name="Left Bracket 1035">
            <a:extLst>
              <a:ext uri="{FF2B5EF4-FFF2-40B4-BE49-F238E27FC236}">
                <a16:creationId xmlns:a16="http://schemas.microsoft.com/office/drawing/2014/main" id="{6763220C-930F-6244-4EF1-1794D38EF76C}"/>
              </a:ext>
            </a:extLst>
          </p:cNvPr>
          <p:cNvSpPr/>
          <p:nvPr/>
        </p:nvSpPr>
        <p:spPr>
          <a:xfrm rot="16200000" flipH="1">
            <a:off x="2417264" y="2493635"/>
            <a:ext cx="103538" cy="210650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43" name="Straight Arrow Connector 1042">
            <a:extLst>
              <a:ext uri="{FF2B5EF4-FFF2-40B4-BE49-F238E27FC236}">
                <a16:creationId xmlns:a16="http://schemas.microsoft.com/office/drawing/2014/main" id="{6228C086-BB7D-8D46-C6F6-E00FD9356CB5}"/>
              </a:ext>
            </a:extLst>
          </p:cNvPr>
          <p:cNvCxnSpPr>
            <a:cxnSpLocks/>
            <a:endCxn id="54" idx="0"/>
          </p:cNvCxnSpPr>
          <p:nvPr/>
        </p:nvCxnSpPr>
        <p:spPr>
          <a:xfrm>
            <a:off x="6629276" y="3436938"/>
            <a:ext cx="1" cy="167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3A61E8CC-92EA-566B-2A5B-0B5446EB67F9}"/>
              </a:ext>
            </a:extLst>
          </p:cNvPr>
          <p:cNvCxnSpPr>
            <a:cxnSpLocks/>
          </p:cNvCxnSpPr>
          <p:nvPr/>
        </p:nvCxnSpPr>
        <p:spPr>
          <a:xfrm>
            <a:off x="9309155" y="3429400"/>
            <a:ext cx="1" cy="167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D40EAA49-70A9-ECC2-1E36-3E2ADCFCABFE}"/>
              </a:ext>
            </a:extLst>
          </p:cNvPr>
          <p:cNvCxnSpPr>
            <a:cxnSpLocks/>
            <a:stCxn id="7" idx="2"/>
          </p:cNvCxnSpPr>
          <p:nvPr/>
        </p:nvCxnSpPr>
        <p:spPr>
          <a:xfrm>
            <a:off x="5097106" y="2206650"/>
            <a:ext cx="0" cy="34795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883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37B8-3255-E0A2-700D-BDC552B63DBB}"/>
              </a:ext>
            </a:extLst>
          </p:cNvPr>
          <p:cNvSpPr>
            <a:spLocks noGrp="1"/>
          </p:cNvSpPr>
          <p:nvPr>
            <p:ph type="title"/>
          </p:nvPr>
        </p:nvSpPr>
        <p:spPr/>
        <p:txBody>
          <a:bodyPr/>
          <a:lstStyle/>
          <a:p>
            <a:r>
              <a:rPr lang="en-US" dirty="0"/>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27AAC6-0603-DCC1-B882-2FEB95869029}"/>
                  </a:ext>
                </a:extLst>
              </p:cNvPr>
              <p:cNvSpPr>
                <a:spLocks noGrp="1"/>
              </p:cNvSpPr>
              <p:nvPr>
                <p:ph sz="quarter" idx="13"/>
              </p:nvPr>
            </p:nvSpPr>
            <p:spPr/>
            <p:txBody>
              <a:bodyPr/>
              <a:lstStyle/>
              <a:p>
                <a:r>
                  <a:rPr lang="en-US" sz="2400" dirty="0">
                    <a:solidFill>
                      <a:schemeClr val="tx1"/>
                    </a:solidFill>
                  </a:rPr>
                  <a:t>Step 5: Transform data to the new Subspace</a:t>
                </a:r>
              </a:p>
              <a:p>
                <a:endParaRPr lang="en-US" sz="2400" dirty="0">
                  <a:solidFill>
                    <a:schemeClr val="tx1"/>
                  </a:solidFill>
                </a:endParaRPr>
              </a:p>
              <a:p>
                <a:r>
                  <a:rPr lang="en-US" sz="2400" dirty="0">
                    <a:solidFill>
                      <a:schemeClr val="tx1"/>
                    </a:solidFill>
                  </a:rPr>
                  <a:t>Project the original data onto the new k-dimensional subspace: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smtClean="0">
                            <a:solidFill>
                              <a:schemeClr val="tx1"/>
                            </a:solidFill>
                            <a:latin typeface="Cambria Math" panose="02040503050406030204" pitchFamily="18" charset="0"/>
                          </a:rPr>
                          <m:t>𝑋</m:t>
                        </m:r>
                      </m:e>
                      <m:sub>
                        <m:r>
                          <a:rPr lang="en-US" sz="2400" i="1" dirty="0" smtClean="0">
                            <a:solidFill>
                              <a:schemeClr val="tx1"/>
                            </a:solidFill>
                            <a:latin typeface="Cambria Math" panose="02040503050406030204" pitchFamily="18" charset="0"/>
                          </a:rPr>
                          <m:t>𝑛𝑒𝑤</m:t>
                        </m:r>
                      </m:sub>
                    </m:sSub>
                    <m:r>
                      <a:rPr lang="en-US" sz="2400" i="1" dirty="0" smtClean="0">
                        <a:solidFill>
                          <a:schemeClr val="tx1"/>
                        </a:solidFill>
                        <a:latin typeface="Cambria Math" panose="02040503050406030204" pitchFamily="18" charset="0"/>
                      </a:rPr>
                      <m:t>=</m:t>
                    </m:r>
                    <m:sSub>
                      <m:sSubPr>
                        <m:ctrlPr>
                          <a:rPr lang="en-US" sz="2400" i="1" dirty="0" err="1" smtClean="0">
                            <a:solidFill>
                              <a:schemeClr val="tx1"/>
                            </a:solidFill>
                            <a:latin typeface="Cambria Math" panose="02040503050406030204" pitchFamily="18" charset="0"/>
                          </a:rPr>
                        </m:ctrlPr>
                      </m:sSubPr>
                      <m:e>
                        <m:r>
                          <a:rPr lang="en-US" sz="2400" i="1" dirty="0" err="1" smtClean="0">
                            <a:solidFill>
                              <a:schemeClr val="tx1"/>
                            </a:solidFill>
                            <a:latin typeface="Cambria Math" panose="02040503050406030204" pitchFamily="18" charset="0"/>
                          </a:rPr>
                          <m:t>𝑋</m:t>
                        </m:r>
                      </m:e>
                      <m:sub>
                        <m:r>
                          <a:rPr lang="en-US" sz="2400" i="1" dirty="0" err="1" smtClean="0">
                            <a:solidFill>
                              <a:schemeClr val="tx1"/>
                            </a:solidFill>
                            <a:latin typeface="Cambria Math" panose="02040503050406030204" pitchFamily="18" charset="0"/>
                          </a:rPr>
                          <m:t>𝑐𝑒𝑛𝑡𝑒𝑟𝑒𝑑</m:t>
                        </m:r>
                      </m:sub>
                    </m:sSub>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𝑊</m:t>
                    </m:r>
                  </m:oMath>
                </a14:m>
                <a:endParaRPr lang="en-US" sz="2400" dirty="0">
                  <a:solidFill>
                    <a:schemeClr val="tx1"/>
                  </a:solidFill>
                </a:endParaRPr>
              </a:p>
              <a:p>
                <a:endParaRPr lang="en-US" sz="2400" dirty="0">
                  <a:solidFill>
                    <a:schemeClr val="tx1"/>
                  </a:solidFill>
                </a:endParaRPr>
              </a:p>
              <a:p>
                <a:pPr lvl="1"/>
                <a:r>
                  <a:rPr lang="en-US" sz="2200" dirty="0">
                    <a:solidFill>
                      <a:schemeClr val="tx1"/>
                    </a:solidFill>
                  </a:rPr>
                  <a:t>Where</a:t>
                </a:r>
                <a14:m>
                  <m:oMath xmlns:m="http://schemas.openxmlformats.org/officeDocument/2006/math">
                    <m:r>
                      <a:rPr lang="en-US" sz="2200" i="1" dirty="0" smtClean="0">
                        <a:solidFill>
                          <a:schemeClr val="tx1"/>
                        </a:solidFill>
                        <a:latin typeface="Cambria Math" panose="02040503050406030204" pitchFamily="18" charset="0"/>
                      </a:rPr>
                      <m:t> </m:t>
                    </m:r>
                    <m:sSub>
                      <m:sSubPr>
                        <m:ctrlPr>
                          <a:rPr lang="en-US" sz="2200" i="1" dirty="0" err="1" smtClean="0">
                            <a:solidFill>
                              <a:schemeClr val="tx1"/>
                            </a:solidFill>
                            <a:latin typeface="Cambria Math" panose="02040503050406030204" pitchFamily="18" charset="0"/>
                          </a:rPr>
                        </m:ctrlPr>
                      </m:sSubPr>
                      <m:e>
                        <m:r>
                          <a:rPr lang="en-US" sz="2200" i="1" dirty="0" err="1" smtClean="0">
                            <a:solidFill>
                              <a:schemeClr val="tx1"/>
                            </a:solidFill>
                            <a:latin typeface="Cambria Math" panose="02040503050406030204" pitchFamily="18" charset="0"/>
                          </a:rPr>
                          <m:t>𝑋</m:t>
                        </m:r>
                      </m:e>
                      <m:sub>
                        <m:r>
                          <a:rPr lang="en-US" sz="2200" i="1" dirty="0" err="1" smtClean="0">
                            <a:solidFill>
                              <a:schemeClr val="tx1"/>
                            </a:solidFill>
                            <a:latin typeface="Cambria Math" panose="02040503050406030204" pitchFamily="18" charset="0"/>
                          </a:rPr>
                          <m:t>𝑛𝑒𝑤</m:t>
                        </m:r>
                      </m:sub>
                    </m:sSub>
                    <m:r>
                      <a:rPr lang="en-US" sz="2200" i="1" dirty="0">
                        <a:solidFill>
                          <a:schemeClr val="tx1"/>
                        </a:solidFill>
                        <a:latin typeface="Cambria Math" panose="02040503050406030204" pitchFamily="18" charset="0"/>
                      </a:rPr>
                      <m:t> </m:t>
                    </m:r>
                  </m:oMath>
                </a14:m>
                <a:r>
                  <a:rPr lang="en-US" sz="2200" dirty="0">
                    <a:solidFill>
                      <a:schemeClr val="tx1"/>
                    </a:solidFill>
                  </a:rPr>
                  <a:t> is the transformed dataset with reduced dimensions</a:t>
                </a:r>
              </a:p>
              <a:p>
                <a:pPr lvl="1"/>
                <a:endParaRPr lang="en-US" sz="2200" dirty="0">
                  <a:solidFill>
                    <a:schemeClr val="tx1"/>
                  </a:solidFill>
                </a:endParaRPr>
              </a:p>
              <a:p>
                <a:r>
                  <a:rPr lang="en-US" sz="2400" dirty="0">
                    <a:solidFill>
                      <a:schemeClr val="tx1"/>
                    </a:solidFill>
                  </a:rPr>
                  <a:t>Step 6: Analyze Explained Variance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𝜆</m:t>
                            </m:r>
                          </m:e>
                          <m:sub>
                            <m:r>
                              <a:rPr lang="sv-SE" sz="2400" b="0" i="1" smtClean="0">
                                <a:solidFill>
                                  <a:schemeClr val="tx1"/>
                                </a:solidFill>
                                <a:latin typeface="Cambria Math" panose="02040503050406030204" pitchFamily="18" charset="0"/>
                              </a:rPr>
                              <m:t>𝑖</m:t>
                            </m:r>
                          </m:sub>
                        </m:sSub>
                      </m:num>
                      <m:den>
                        <m:nary>
                          <m:naryPr>
                            <m:chr m:val="∑"/>
                            <m:ctrlPr>
                              <a:rPr lang="en-US" sz="2400" i="1" smtClean="0">
                                <a:solidFill>
                                  <a:schemeClr val="tx1"/>
                                </a:solidFill>
                                <a:latin typeface="Cambria Math" panose="02040503050406030204" pitchFamily="18" charset="0"/>
                              </a:rPr>
                            </m:ctrlPr>
                          </m:naryPr>
                          <m:sub>
                            <m:r>
                              <m:rPr>
                                <m:brk m:alnAt="23"/>
                              </m:rPr>
                              <a:rPr lang="sv-SE" sz="2400" b="0" i="1" smtClean="0">
                                <a:solidFill>
                                  <a:schemeClr val="tx1"/>
                                </a:solidFill>
                                <a:latin typeface="Cambria Math" panose="02040503050406030204" pitchFamily="18" charset="0"/>
                              </a:rPr>
                              <m:t>𝑗</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𝑛</m:t>
                            </m:r>
                          </m:sup>
                          <m:e>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𝜆</m:t>
                                </m:r>
                              </m:e>
                              <m:sub>
                                <m:r>
                                  <a:rPr lang="sv-SE" sz="2400" b="0" i="1" smtClean="0">
                                    <a:solidFill>
                                      <a:schemeClr val="tx1"/>
                                    </a:solidFill>
                                    <a:latin typeface="Cambria Math" panose="02040503050406030204" pitchFamily="18" charset="0"/>
                                  </a:rPr>
                                  <m:t>𝑗</m:t>
                                </m:r>
                              </m:sub>
                            </m:sSub>
                          </m:e>
                        </m:nary>
                      </m:den>
                    </m:f>
                  </m:oMath>
                </a14:m>
                <a:endParaRPr lang="en-US" sz="2400" dirty="0">
                  <a:solidFill>
                    <a:schemeClr val="tx1"/>
                  </a:solidFill>
                </a:endParaRPr>
              </a:p>
              <a:p>
                <a:endParaRPr lang="en-US" sz="2400" dirty="0">
                  <a:solidFill>
                    <a:schemeClr val="tx1"/>
                  </a:solidFill>
                </a:endParaRPr>
              </a:p>
              <a:p>
                <a:pPr lvl="1"/>
                <a:r>
                  <a:rPr lang="en-US" sz="2200" dirty="0">
                    <a:solidFill>
                      <a:schemeClr val="tx1"/>
                    </a:solidFill>
                  </a:rPr>
                  <a:t>We can choose the number of components </a:t>
                </a:r>
                <a14:m>
                  <m:oMath xmlns:m="http://schemas.openxmlformats.org/officeDocument/2006/math">
                    <m:r>
                      <a:rPr lang="en-US" sz="2200" i="1" dirty="0" smtClean="0">
                        <a:solidFill>
                          <a:schemeClr val="tx1"/>
                        </a:solidFill>
                        <a:latin typeface="Cambria Math" panose="02040503050406030204" pitchFamily="18" charset="0"/>
                      </a:rPr>
                      <m:t>𝑘</m:t>
                    </m:r>
                  </m:oMath>
                </a14:m>
                <a:r>
                  <a:rPr lang="en-US" sz="2200" dirty="0">
                    <a:solidFill>
                      <a:schemeClr val="tx1"/>
                    </a:solidFill>
                  </a:rPr>
                  <a:t> based on a variance threshold</a:t>
                </a:r>
              </a:p>
            </p:txBody>
          </p:sp>
        </mc:Choice>
        <mc:Fallback>
          <p:sp>
            <p:nvSpPr>
              <p:cNvPr id="3" name="Content Placeholder 2">
                <a:extLst>
                  <a:ext uri="{FF2B5EF4-FFF2-40B4-BE49-F238E27FC236}">
                    <a16:creationId xmlns:a16="http://schemas.microsoft.com/office/drawing/2014/main" id="{6D27AAC6-0603-DCC1-B882-2FEB95869029}"/>
                  </a:ext>
                </a:extLst>
              </p:cNvPr>
              <p:cNvSpPr>
                <a:spLocks noGrp="1" noRot="1" noChangeAspect="1" noMove="1" noResize="1" noEditPoints="1" noAdjustHandles="1" noChangeArrowheads="1" noChangeShapeType="1" noTextEdit="1"/>
              </p:cNvSpPr>
              <p:nvPr>
                <p:ph sz="quarter" idx="13"/>
              </p:nvPr>
            </p:nvSpPr>
            <p:spPr>
              <a:blipFill>
                <a:blip r:embed="rId2"/>
                <a:stretch>
                  <a:fillRect l="-803" t="-2976"/>
                </a:stretch>
              </a:blipFill>
            </p:spPr>
            <p:txBody>
              <a:bodyPr/>
              <a:lstStyle/>
              <a:p>
                <a:r>
                  <a:rPr lang="en-US">
                    <a:noFill/>
                  </a:rPr>
                  <a:t> </a:t>
                </a:r>
              </a:p>
            </p:txBody>
          </p:sp>
        </mc:Fallback>
      </mc:AlternateContent>
    </p:spTree>
    <p:extLst>
      <p:ext uri="{BB962C8B-B14F-4D97-AF65-F5344CB8AC3E}">
        <p14:creationId xmlns:p14="http://schemas.microsoft.com/office/powerpoint/2010/main" val="220739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8FC5-AA86-832C-810F-4803AF3F4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F1152-AD71-7A0D-5E1A-29A18B8504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B4FB59-7F22-D75C-9F97-02AE1BDC399C}"/>
              </a:ext>
            </a:extLst>
          </p:cNvPr>
          <p:cNvSpPr>
            <a:spLocks noGrp="1"/>
          </p:cNvSpPr>
          <p:nvPr>
            <p:ph sz="quarter" idx="13"/>
          </p:nvPr>
        </p:nvSpPr>
        <p:spPr>
          <a:xfrm>
            <a:off x="4762896" y="3224644"/>
            <a:ext cx="3228108" cy="408711"/>
          </a:xfrm>
        </p:spPr>
        <p:txBody>
          <a:bodyPr/>
          <a:lstStyle/>
          <a:p>
            <a:pPr marL="0" indent="0">
              <a:buNone/>
            </a:pPr>
            <a:r>
              <a:rPr lang="en-US" sz="4000" dirty="0"/>
              <a:t>Hands-on</a:t>
            </a:r>
          </a:p>
        </p:txBody>
      </p:sp>
    </p:spTree>
    <p:extLst>
      <p:ext uri="{BB962C8B-B14F-4D97-AF65-F5344CB8AC3E}">
        <p14:creationId xmlns:p14="http://schemas.microsoft.com/office/powerpoint/2010/main" val="151805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3A2F-3B5C-3118-8CEB-A9A22D1DB36A}"/>
              </a:ext>
            </a:extLst>
          </p:cNvPr>
          <p:cNvSpPr>
            <a:spLocks noGrp="1"/>
          </p:cNvSpPr>
          <p:nvPr>
            <p:ph type="title"/>
          </p:nvPr>
        </p:nvSpPr>
        <p:spPr/>
        <p:txBody>
          <a:bodyPr/>
          <a:lstStyle/>
          <a:p>
            <a:r>
              <a:rPr lang="en-US" dirty="0"/>
              <a:t>Feature Transformations and Non-linear Features</a:t>
            </a:r>
          </a:p>
        </p:txBody>
      </p:sp>
      <p:sp>
        <p:nvSpPr>
          <p:cNvPr id="3" name="Content Placeholder 2">
            <a:extLst>
              <a:ext uri="{FF2B5EF4-FFF2-40B4-BE49-F238E27FC236}">
                <a16:creationId xmlns:a16="http://schemas.microsoft.com/office/drawing/2014/main" id="{79ADB67E-4269-7E0F-6983-D96DFE5977B2}"/>
              </a:ext>
            </a:extLst>
          </p:cNvPr>
          <p:cNvSpPr>
            <a:spLocks noGrp="1"/>
          </p:cNvSpPr>
          <p:nvPr>
            <p:ph sz="quarter" idx="13"/>
          </p:nvPr>
        </p:nvSpPr>
        <p:spPr>
          <a:xfrm>
            <a:off x="428473" y="2053504"/>
            <a:ext cx="5842169" cy="4244974"/>
          </a:xfrm>
        </p:spPr>
        <p:txBody>
          <a:bodyPr/>
          <a:lstStyle/>
          <a:p>
            <a:r>
              <a:rPr lang="en-US" sz="2000" dirty="0">
                <a:solidFill>
                  <a:schemeClr val="tx1"/>
                </a:solidFill>
              </a:rPr>
              <a:t>Feature transformation:  converts raw data features into a different scale </a:t>
            </a:r>
          </a:p>
          <a:p>
            <a:r>
              <a:rPr lang="en-US" sz="2000" dirty="0">
                <a:solidFill>
                  <a:schemeClr val="tx1"/>
                </a:solidFill>
              </a:rPr>
              <a:t>Objective is to enhance the learning process. </a:t>
            </a:r>
          </a:p>
          <a:p>
            <a:r>
              <a:rPr lang="en-US" sz="2000" dirty="0">
                <a:solidFill>
                  <a:schemeClr val="tx1"/>
                </a:solidFill>
              </a:rPr>
              <a:t>Methods: normalization, standardization, encoding, and mathematical transformations.</a:t>
            </a:r>
          </a:p>
          <a:p>
            <a:endParaRPr lang="en-US" sz="2000" dirty="0">
              <a:solidFill>
                <a:schemeClr val="tx1"/>
              </a:solidFill>
            </a:endParaRPr>
          </a:p>
          <a:p>
            <a:r>
              <a:rPr lang="en-US" sz="2000" b="1" dirty="0">
                <a:solidFill>
                  <a:schemeClr val="tx1"/>
                </a:solidFill>
              </a:rPr>
              <a:t>Why Use Non-Linear Features?</a:t>
            </a:r>
          </a:p>
          <a:p>
            <a:pPr lvl="1"/>
            <a:r>
              <a:rPr lang="en-US" sz="2000" dirty="0">
                <a:solidFill>
                  <a:schemeClr val="tx1"/>
                </a:solidFill>
              </a:rPr>
              <a:t>Linear models assume a linear relationship between input features and output.</a:t>
            </a:r>
          </a:p>
          <a:p>
            <a:pPr lvl="1"/>
            <a:r>
              <a:rPr lang="en-US" sz="2000" dirty="0">
                <a:solidFill>
                  <a:schemeClr val="tx1"/>
                </a:solidFill>
              </a:rPr>
              <a:t>Real-world data exhibits non-linearity.</a:t>
            </a:r>
          </a:p>
          <a:p>
            <a:pPr lvl="1"/>
            <a:r>
              <a:rPr lang="en-US" sz="2000" dirty="0">
                <a:solidFill>
                  <a:schemeClr val="tx1"/>
                </a:solidFill>
              </a:rPr>
              <a:t>Transforming features helps the model learn better decision boundaries.</a:t>
            </a:r>
          </a:p>
          <a:p>
            <a:endParaRPr lang="en-US" dirty="0">
              <a:solidFill>
                <a:schemeClr val="tx1"/>
              </a:solidFill>
            </a:endParaRPr>
          </a:p>
        </p:txBody>
      </p:sp>
      <p:pic>
        <p:nvPicPr>
          <p:cNvPr id="4" name="Picture 2">
            <a:extLst>
              <a:ext uri="{FF2B5EF4-FFF2-40B4-BE49-F238E27FC236}">
                <a16:creationId xmlns:a16="http://schemas.microsoft.com/office/drawing/2014/main" id="{5D687E7C-01A3-E2DC-8F33-99B34783D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443" y="3545100"/>
            <a:ext cx="3156531" cy="198858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FE1154E-10E6-9940-722E-DA14B3F76EA8}"/>
              </a:ext>
            </a:extLst>
          </p:cNvPr>
          <p:cNvSpPr txBox="1">
            <a:spLocks/>
          </p:cNvSpPr>
          <p:nvPr/>
        </p:nvSpPr>
        <p:spPr>
          <a:xfrm>
            <a:off x="6288838" y="2002304"/>
            <a:ext cx="5710136" cy="1093246"/>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rPr>
              <a:t>Consider the ordinary least square (OLS) linear regression model (right) generated from the following dataset</a:t>
            </a:r>
          </a:p>
        </p:txBody>
      </p:sp>
      <p:graphicFrame>
        <p:nvGraphicFramePr>
          <p:cNvPr id="6" name="Table 5">
            <a:extLst>
              <a:ext uri="{FF2B5EF4-FFF2-40B4-BE49-F238E27FC236}">
                <a16:creationId xmlns:a16="http://schemas.microsoft.com/office/drawing/2014/main" id="{2A97B09C-41DA-6C59-872B-DAF57F015EBD}"/>
              </a:ext>
            </a:extLst>
          </p:cNvPr>
          <p:cNvGraphicFramePr>
            <a:graphicFrameLocks noGrp="1"/>
          </p:cNvGraphicFramePr>
          <p:nvPr>
            <p:extLst>
              <p:ext uri="{D42A27DB-BD31-4B8C-83A1-F6EECF244321}">
                <p14:modId xmlns:p14="http://schemas.microsoft.com/office/powerpoint/2010/main" val="1666957977"/>
              </p:ext>
            </p:extLst>
          </p:nvPr>
        </p:nvGraphicFramePr>
        <p:xfrm>
          <a:off x="7100189" y="3614833"/>
          <a:ext cx="1227690" cy="1849120"/>
        </p:xfrm>
        <a:graphic>
          <a:graphicData uri="http://schemas.openxmlformats.org/drawingml/2006/table">
            <a:tbl>
              <a:tblPr firstRow="1" bandRow="1">
                <a:tableStyleId>{5C22544A-7EE6-4342-B048-85BDC9FD1C3A}</a:tableStyleId>
              </a:tblPr>
              <a:tblGrid>
                <a:gridCol w="594468">
                  <a:extLst>
                    <a:ext uri="{9D8B030D-6E8A-4147-A177-3AD203B41FA5}">
                      <a16:colId xmlns:a16="http://schemas.microsoft.com/office/drawing/2014/main" val="2527471269"/>
                    </a:ext>
                  </a:extLst>
                </a:gridCol>
                <a:gridCol w="633222">
                  <a:extLst>
                    <a:ext uri="{9D8B030D-6E8A-4147-A177-3AD203B41FA5}">
                      <a16:colId xmlns:a16="http://schemas.microsoft.com/office/drawing/2014/main" val="2973038789"/>
                    </a:ext>
                  </a:extLst>
                </a:gridCol>
              </a:tblGrid>
              <a:tr h="370840">
                <a:tc>
                  <a:txBody>
                    <a:bodyPr/>
                    <a:lstStyle/>
                    <a:p>
                      <a:r>
                        <a:rPr lang="en-US" dirty="0">
                          <a:solidFill>
                            <a:sysClr val="windowText" lastClr="000000"/>
                          </a:solidFill>
                        </a:rPr>
                        <a:t>X</a:t>
                      </a:r>
                    </a:p>
                  </a:txBody>
                  <a:tcPr/>
                </a:tc>
                <a:tc>
                  <a:txBody>
                    <a:bodyPr/>
                    <a:lstStyle/>
                    <a:p>
                      <a:r>
                        <a:rPr lang="en-US" dirty="0">
                          <a:solidFill>
                            <a:sysClr val="windowText" lastClr="000000"/>
                          </a:solidFill>
                        </a:rPr>
                        <a:t>Y</a:t>
                      </a:r>
                    </a:p>
                  </a:txBody>
                  <a:tcPr/>
                </a:tc>
                <a:extLst>
                  <a:ext uri="{0D108BD9-81ED-4DB2-BD59-A6C34878D82A}">
                    <a16:rowId xmlns:a16="http://schemas.microsoft.com/office/drawing/2014/main" val="3912532620"/>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017367452"/>
                  </a:ext>
                </a:extLst>
              </a:tr>
              <a:tr h="0">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843923862"/>
                  </a:ext>
                </a:extLst>
              </a:tr>
              <a:tr h="370840">
                <a:tc>
                  <a:txBody>
                    <a:bodyPr/>
                    <a:lstStyle/>
                    <a:p>
                      <a:r>
                        <a:rPr lang="en-US" dirty="0"/>
                        <a:t>3</a:t>
                      </a:r>
                    </a:p>
                  </a:txBody>
                  <a:tcPr/>
                </a:tc>
                <a:tc>
                  <a:txBody>
                    <a:bodyPr/>
                    <a:lstStyle/>
                    <a:p>
                      <a:r>
                        <a:rPr lang="en-US" dirty="0"/>
                        <a:t>10</a:t>
                      </a:r>
                    </a:p>
                  </a:txBody>
                  <a:tcPr/>
                </a:tc>
                <a:extLst>
                  <a:ext uri="{0D108BD9-81ED-4DB2-BD59-A6C34878D82A}">
                    <a16:rowId xmlns:a16="http://schemas.microsoft.com/office/drawing/2014/main" val="1059233930"/>
                  </a:ext>
                </a:extLst>
              </a:tr>
              <a:tr h="370840">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241756592"/>
                  </a:ext>
                </a:extLst>
              </a:tr>
            </a:tbl>
          </a:graphicData>
        </a:graphic>
      </p:graphicFrame>
    </p:spTree>
    <p:extLst>
      <p:ext uri="{BB962C8B-B14F-4D97-AF65-F5344CB8AC3E}">
        <p14:creationId xmlns:p14="http://schemas.microsoft.com/office/powerpoint/2010/main" val="523058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D57D-F856-D653-927A-1E86A8F731E3}"/>
              </a:ext>
            </a:extLst>
          </p:cNvPr>
          <p:cNvSpPr>
            <a:spLocks noGrp="1"/>
          </p:cNvSpPr>
          <p:nvPr>
            <p:ph type="title"/>
          </p:nvPr>
        </p:nvSpPr>
        <p:spPr/>
        <p:txBody>
          <a:bodyPr/>
          <a:lstStyle/>
          <a:p>
            <a:r>
              <a:rPr lang="en-US" dirty="0"/>
              <a:t>Feature Transformations (Contd.)</a:t>
            </a:r>
          </a:p>
        </p:txBody>
      </p:sp>
      <mc:AlternateContent xmlns:mc="http://schemas.openxmlformats.org/markup-compatibility/2006">
        <mc:Choice xmlns:a14="http://schemas.microsoft.com/office/drawing/2010/main" Requires="a14">
          <p:graphicFrame>
            <p:nvGraphicFramePr>
              <p:cNvPr id="9" name="Content Placeholder 8">
                <a:extLst>
                  <a:ext uri="{FF2B5EF4-FFF2-40B4-BE49-F238E27FC236}">
                    <a16:creationId xmlns:a16="http://schemas.microsoft.com/office/drawing/2014/main" id="{AA60F307-993D-CDBF-7CFD-E77251F872DF}"/>
                  </a:ext>
                </a:extLst>
              </p:cNvPr>
              <p:cNvGraphicFramePr>
                <a:graphicFrameLocks noGrp="1"/>
              </p:cNvGraphicFramePr>
              <p:nvPr>
                <p:ph sz="quarter" idx="13"/>
                <p:extLst>
                  <p:ext uri="{D42A27DB-BD31-4B8C-83A1-F6EECF244321}">
                    <p14:modId xmlns:p14="http://schemas.microsoft.com/office/powerpoint/2010/main" val="387416877"/>
                  </p:ext>
                </p:extLst>
              </p:nvPr>
            </p:nvGraphicFramePr>
            <p:xfrm>
              <a:off x="7325032" y="2501900"/>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𝑋</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2</m:t>
                                    </m:r>
                                  </m:sub>
                                </m:sSub>
                                <m:r>
                                  <a:rPr lang="en-US" i="1" dirty="0" smtClean="0">
                                    <a:solidFill>
                                      <a:schemeClr val="tx1"/>
                                    </a:solidFill>
                                    <a:latin typeface="Cambria Math" panose="02040503050406030204" pitchFamily="18" charset="0"/>
                                  </a:rPr>
                                  <m:t>´= </m:t>
                                </m:r>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𝑋</m:t>
                                    </m:r>
                                  </m:e>
                                  <m:sup>
                                    <m:r>
                                      <a:rPr lang="en-US" i="1" dirty="0" smtClean="0">
                                        <a:solidFill>
                                          <a:schemeClr val="tx1"/>
                                        </a:solidFill>
                                        <a:latin typeface="Cambria Math" panose="02040503050406030204" pitchFamily="18" charset="0"/>
                                      </a:rPr>
                                      <m:t>2</m:t>
                                    </m:r>
                                  </m:sup>
                                </m:sSup>
                                <m:r>
                                  <a:rPr lang="en-US" i="1" dirty="0" smtClean="0">
                                    <a:solidFill>
                                      <a:schemeClr val="tx1"/>
                                    </a:solidFill>
                                    <a:latin typeface="Cambria Math" panose="02040503050406030204" pitchFamily="18" charset="0"/>
                                  </a:rPr>
                                  <m:t> </m:t>
                                </m:r>
                              </m:oMath>
                            </m:oMathPara>
                          </a14:m>
                          <a:endParaRPr lang="en-US" dirty="0">
                            <a:solidFill>
                              <a:schemeClr val="tx1"/>
                            </a:solidFill>
                          </a:endParaRPr>
                        </a:p>
                      </a:txBody>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Choice>
        <mc:Fallback>
          <p:graphicFrame>
            <p:nvGraphicFramePr>
              <p:cNvPr id="9" name="Content Placeholder 8">
                <a:extLst>
                  <a:ext uri="{FF2B5EF4-FFF2-40B4-BE49-F238E27FC236}">
                    <a16:creationId xmlns:a16="http://schemas.microsoft.com/office/drawing/2014/main" id="{AA60F307-993D-CDBF-7CFD-E77251F872DF}"/>
                  </a:ext>
                </a:extLst>
              </p:cNvPr>
              <p:cNvGraphicFramePr>
                <a:graphicFrameLocks noGrp="1"/>
              </p:cNvGraphicFramePr>
              <p:nvPr>
                <p:ph sz="quarter" idx="13"/>
                <p:extLst>
                  <p:ext uri="{D42A27DB-BD31-4B8C-83A1-F6EECF244321}">
                    <p14:modId xmlns:p14="http://schemas.microsoft.com/office/powerpoint/2010/main" val="387416877"/>
                  </p:ext>
                </p:extLst>
              </p:nvPr>
            </p:nvGraphicFramePr>
            <p:xfrm>
              <a:off x="7325032" y="2501900"/>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endParaRPr lang="en-US"/>
                        </a:p>
                      </a:txBody>
                      <a:tcPr>
                        <a:blipFill>
                          <a:blip r:embed="rId2"/>
                          <a:stretch>
                            <a:fillRect t="-10345" r="-158416" b="-431034"/>
                          </a:stretch>
                        </a:blipFill>
                      </a:tcPr>
                    </a:tc>
                    <a:tc>
                      <a:txBody>
                        <a:bodyPr/>
                        <a:lstStyle/>
                        <a:p>
                          <a:endParaRPr lang="en-US"/>
                        </a:p>
                      </a:txBody>
                      <a:tcPr>
                        <a:blipFill>
                          <a:blip r:embed="rId2"/>
                          <a:stretch>
                            <a:fillRect l="-85593" t="-10345" r="-35593" b="-431034"/>
                          </a:stretch>
                        </a:blipFill>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Fallback>
      </mc:AlternateContent>
      <p:graphicFrame>
        <p:nvGraphicFramePr>
          <p:cNvPr id="8" name="Table 7">
            <a:extLst>
              <a:ext uri="{FF2B5EF4-FFF2-40B4-BE49-F238E27FC236}">
                <a16:creationId xmlns:a16="http://schemas.microsoft.com/office/drawing/2014/main" id="{45DCDC5B-835B-C5E0-5964-80262EF6779B}"/>
              </a:ext>
            </a:extLst>
          </p:cNvPr>
          <p:cNvGraphicFramePr>
            <a:graphicFrameLocks noGrp="1"/>
          </p:cNvGraphicFramePr>
          <p:nvPr>
            <p:extLst>
              <p:ext uri="{D42A27DB-BD31-4B8C-83A1-F6EECF244321}">
                <p14:modId xmlns:p14="http://schemas.microsoft.com/office/powerpoint/2010/main" val="618259179"/>
              </p:ext>
            </p:extLst>
          </p:nvPr>
        </p:nvGraphicFramePr>
        <p:xfrm>
          <a:off x="1771291" y="2506980"/>
          <a:ext cx="1227690" cy="1849120"/>
        </p:xfrm>
        <a:graphic>
          <a:graphicData uri="http://schemas.openxmlformats.org/drawingml/2006/table">
            <a:tbl>
              <a:tblPr firstRow="1" bandRow="1">
                <a:tableStyleId>{5C22544A-7EE6-4342-B048-85BDC9FD1C3A}</a:tableStyleId>
              </a:tblPr>
              <a:tblGrid>
                <a:gridCol w="594468">
                  <a:extLst>
                    <a:ext uri="{9D8B030D-6E8A-4147-A177-3AD203B41FA5}">
                      <a16:colId xmlns:a16="http://schemas.microsoft.com/office/drawing/2014/main" val="2527471269"/>
                    </a:ext>
                  </a:extLst>
                </a:gridCol>
                <a:gridCol w="633222">
                  <a:extLst>
                    <a:ext uri="{9D8B030D-6E8A-4147-A177-3AD203B41FA5}">
                      <a16:colId xmlns:a16="http://schemas.microsoft.com/office/drawing/2014/main" val="2973038789"/>
                    </a:ext>
                  </a:extLst>
                </a:gridCol>
              </a:tblGrid>
              <a:tr h="370840">
                <a:tc>
                  <a:txBody>
                    <a:bodyPr/>
                    <a:lstStyle/>
                    <a:p>
                      <a:r>
                        <a:rPr lang="en-US" dirty="0">
                          <a:solidFill>
                            <a:sysClr val="windowText" lastClr="000000"/>
                          </a:solidFill>
                        </a:rPr>
                        <a:t>X</a:t>
                      </a:r>
                    </a:p>
                  </a:txBody>
                  <a:tcPr/>
                </a:tc>
                <a:tc>
                  <a:txBody>
                    <a:bodyPr/>
                    <a:lstStyle/>
                    <a:p>
                      <a:r>
                        <a:rPr lang="en-US" dirty="0">
                          <a:solidFill>
                            <a:sysClr val="windowText" lastClr="000000"/>
                          </a:solidFill>
                        </a:rPr>
                        <a:t>Y</a:t>
                      </a:r>
                    </a:p>
                  </a:txBody>
                  <a:tcPr/>
                </a:tc>
                <a:extLst>
                  <a:ext uri="{0D108BD9-81ED-4DB2-BD59-A6C34878D82A}">
                    <a16:rowId xmlns:a16="http://schemas.microsoft.com/office/drawing/2014/main" val="3912532620"/>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017367452"/>
                  </a:ext>
                </a:extLst>
              </a:tr>
              <a:tr h="0">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843923862"/>
                  </a:ext>
                </a:extLst>
              </a:tr>
              <a:tr h="370840">
                <a:tc>
                  <a:txBody>
                    <a:bodyPr/>
                    <a:lstStyle/>
                    <a:p>
                      <a:r>
                        <a:rPr lang="en-US" dirty="0"/>
                        <a:t>3</a:t>
                      </a:r>
                    </a:p>
                  </a:txBody>
                  <a:tcPr/>
                </a:tc>
                <a:tc>
                  <a:txBody>
                    <a:bodyPr/>
                    <a:lstStyle/>
                    <a:p>
                      <a:r>
                        <a:rPr lang="en-US" dirty="0"/>
                        <a:t>10</a:t>
                      </a:r>
                    </a:p>
                  </a:txBody>
                  <a:tcPr/>
                </a:tc>
                <a:extLst>
                  <a:ext uri="{0D108BD9-81ED-4DB2-BD59-A6C34878D82A}">
                    <a16:rowId xmlns:a16="http://schemas.microsoft.com/office/drawing/2014/main" val="1059233930"/>
                  </a:ext>
                </a:extLst>
              </a:tr>
              <a:tr h="370840">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241756592"/>
                  </a:ext>
                </a:extLst>
              </a:tr>
            </a:tbl>
          </a:graphicData>
        </a:graphic>
      </p:graphicFrame>
      <p:sp>
        <p:nvSpPr>
          <p:cNvPr id="10" name="Right Arrow 9">
            <a:extLst>
              <a:ext uri="{FF2B5EF4-FFF2-40B4-BE49-F238E27FC236}">
                <a16:creationId xmlns:a16="http://schemas.microsoft.com/office/drawing/2014/main" id="{28CBB1F6-8923-8ED6-FD34-A530CB60B007}"/>
              </a:ext>
            </a:extLst>
          </p:cNvPr>
          <p:cNvSpPr/>
          <p:nvPr/>
        </p:nvSpPr>
        <p:spPr>
          <a:xfrm>
            <a:off x="3923071" y="3429000"/>
            <a:ext cx="2979174" cy="464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D83F8A-89EB-9CAC-23A7-1EFB4156C72A}"/>
              </a:ext>
            </a:extLst>
          </p:cNvPr>
          <p:cNvSpPr txBox="1"/>
          <p:nvPr/>
        </p:nvSpPr>
        <p:spPr>
          <a:xfrm>
            <a:off x="3923071" y="2598003"/>
            <a:ext cx="2505814" cy="830997"/>
          </a:xfrm>
          <a:prstGeom prst="rect">
            <a:avLst/>
          </a:prstGeom>
          <a:noFill/>
        </p:spPr>
        <p:txBody>
          <a:bodyPr wrap="none" rtlCol="0">
            <a:spAutoFit/>
          </a:bodyPr>
          <a:lstStyle/>
          <a:p>
            <a:r>
              <a:rPr lang="en-US" sz="2400" dirty="0">
                <a:latin typeface="Work Sans" pitchFamily="2" charset="77"/>
              </a:rPr>
              <a:t>Feature </a:t>
            </a:r>
            <a:br>
              <a:rPr lang="en-US" sz="2400" dirty="0">
                <a:latin typeface="Work Sans" pitchFamily="2" charset="77"/>
              </a:rPr>
            </a:br>
            <a:r>
              <a:rPr lang="en-US" sz="2400" dirty="0">
                <a:latin typeface="Work Sans" pitchFamily="2" charset="77"/>
              </a:rPr>
              <a:t>Transformation</a:t>
            </a:r>
          </a:p>
        </p:txBody>
      </p:sp>
      <p:sp>
        <p:nvSpPr>
          <p:cNvPr id="13" name="TextBox 12">
            <a:extLst>
              <a:ext uri="{FF2B5EF4-FFF2-40B4-BE49-F238E27FC236}">
                <a16:creationId xmlns:a16="http://schemas.microsoft.com/office/drawing/2014/main" id="{6FEE8B79-00D3-DA02-8FD6-5C4B4E326BFE}"/>
              </a:ext>
            </a:extLst>
          </p:cNvPr>
          <p:cNvSpPr txBox="1"/>
          <p:nvPr/>
        </p:nvSpPr>
        <p:spPr>
          <a:xfrm>
            <a:off x="1116371" y="4984989"/>
            <a:ext cx="9472971" cy="1569660"/>
          </a:xfrm>
          <a:prstGeom prst="rect">
            <a:avLst/>
          </a:prstGeom>
          <a:noFill/>
        </p:spPr>
        <p:txBody>
          <a:bodyPr wrap="square">
            <a:spAutoFit/>
          </a:bodyPr>
          <a:lstStyle/>
          <a:p>
            <a:pPr marL="285750" indent="-285750" rtl="0">
              <a:buFont typeface="Arial" panose="020B0604020202020204" pitchFamily="34" charset="0"/>
              <a:buChar char="•"/>
            </a:pPr>
            <a:r>
              <a:rPr lang="en-US" sz="2400" b="0" i="0" u="none" strike="noStrike" dirty="0">
                <a:effectLst/>
                <a:latin typeface="Work Sans" pitchFamily="2" charset="77"/>
              </a:rPr>
              <a:t>We take a  non-linear transformation of our features to generate a new, transformed data set</a:t>
            </a:r>
          </a:p>
          <a:p>
            <a:pPr rtl="0"/>
            <a:br>
              <a:rPr lang="en-US" sz="2400" dirty="0"/>
            </a:br>
            <a:endParaRPr lang="en-US" sz="2400" dirty="0"/>
          </a:p>
        </p:txBody>
      </p:sp>
    </p:spTree>
    <p:extLst>
      <p:ext uri="{BB962C8B-B14F-4D97-AF65-F5344CB8AC3E}">
        <p14:creationId xmlns:p14="http://schemas.microsoft.com/office/powerpoint/2010/main" val="1055752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4D47-1DE3-CCD2-ADD9-5A5266E8BDDE}"/>
              </a:ext>
            </a:extLst>
          </p:cNvPr>
          <p:cNvSpPr>
            <a:spLocks noGrp="1"/>
          </p:cNvSpPr>
          <p:nvPr>
            <p:ph type="title"/>
          </p:nvPr>
        </p:nvSpPr>
        <p:spPr/>
        <p:txBody>
          <a:bodyPr/>
          <a:lstStyle/>
          <a:p>
            <a:r>
              <a:rPr lang="en-US" dirty="0"/>
              <a:t>Feature Transformations (Contd.)</a:t>
            </a:r>
          </a:p>
        </p:txBody>
      </p:sp>
      <p:sp>
        <p:nvSpPr>
          <p:cNvPr id="3" name="Content Placeholder 2">
            <a:extLst>
              <a:ext uri="{FF2B5EF4-FFF2-40B4-BE49-F238E27FC236}">
                <a16:creationId xmlns:a16="http://schemas.microsoft.com/office/drawing/2014/main" id="{273E0961-864A-50B8-A1E9-A82F9097AF08}"/>
              </a:ext>
            </a:extLst>
          </p:cNvPr>
          <p:cNvSpPr>
            <a:spLocks noGrp="1"/>
          </p:cNvSpPr>
          <p:nvPr>
            <p:ph sz="quarter" idx="13"/>
          </p:nvPr>
        </p:nvSpPr>
        <p:spPr>
          <a:xfrm>
            <a:off x="947739" y="1776413"/>
            <a:ext cx="4612404" cy="4244974"/>
          </a:xfrm>
        </p:spPr>
        <p:txBody>
          <a:bodyPr/>
          <a:lstStyle/>
          <a:p>
            <a:pPr>
              <a:lnSpc>
                <a:spcPct val="100000"/>
              </a:lnSpc>
            </a:pPr>
            <a:r>
              <a:rPr lang="en-US" sz="2400" dirty="0">
                <a:solidFill>
                  <a:schemeClr val="tx1"/>
                </a:solidFill>
              </a:rPr>
              <a:t>Now we make an OLS linear regression model from the new transformed data. The model is, of course, still linear (X' ∈ R2 )</a:t>
            </a:r>
          </a:p>
        </p:txBody>
      </p:sp>
      <p:pic>
        <p:nvPicPr>
          <p:cNvPr id="5" name="Picture 4" descr="A diagram of a rectangular shape&#10;&#10;AI-generated content may be incorrect.">
            <a:extLst>
              <a:ext uri="{FF2B5EF4-FFF2-40B4-BE49-F238E27FC236}">
                <a16:creationId xmlns:a16="http://schemas.microsoft.com/office/drawing/2014/main" id="{B4BFE6B1-0B1E-0A73-92A5-92D2457D696C}"/>
              </a:ext>
            </a:extLst>
          </p:cNvPr>
          <p:cNvPicPr>
            <a:picLocks noChangeAspect="1"/>
          </p:cNvPicPr>
          <p:nvPr/>
        </p:nvPicPr>
        <p:blipFill>
          <a:blip r:embed="rId2"/>
          <a:stretch>
            <a:fillRect/>
          </a:stretch>
        </p:blipFill>
        <p:spPr>
          <a:xfrm>
            <a:off x="5964442" y="1828800"/>
            <a:ext cx="5143500" cy="4140200"/>
          </a:xfrm>
          <a:prstGeom prst="rect">
            <a:avLst/>
          </a:prstGeom>
        </p:spPr>
      </p:pic>
      <mc:AlternateContent xmlns:mc="http://schemas.openxmlformats.org/markup-compatibility/2006">
        <mc:Choice xmlns:a14="http://schemas.microsoft.com/office/drawing/2010/main" Requires="a14">
          <p:graphicFrame>
            <p:nvGraphicFramePr>
              <p:cNvPr id="6" name="Content Placeholder 8">
                <a:extLst>
                  <a:ext uri="{FF2B5EF4-FFF2-40B4-BE49-F238E27FC236}">
                    <a16:creationId xmlns:a16="http://schemas.microsoft.com/office/drawing/2014/main" id="{666B9EC6-3D9C-80EC-D887-E13664550102}"/>
                  </a:ext>
                </a:extLst>
              </p:cNvPr>
              <p:cNvGraphicFramePr>
                <a:graphicFrameLocks/>
              </p:cNvGraphicFramePr>
              <p:nvPr>
                <p:extLst>
                  <p:ext uri="{D42A27DB-BD31-4B8C-83A1-F6EECF244321}">
                    <p14:modId xmlns:p14="http://schemas.microsoft.com/office/powerpoint/2010/main" val="2701464643"/>
                  </p:ext>
                </p:extLst>
              </p:nvPr>
            </p:nvGraphicFramePr>
            <p:xfrm>
              <a:off x="1278193" y="4390845"/>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𝑋</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2</m:t>
                                    </m:r>
                                  </m:sub>
                                </m:sSub>
                                <m:r>
                                  <a:rPr lang="en-US" i="1" dirty="0" smtClean="0">
                                    <a:solidFill>
                                      <a:schemeClr val="tx1"/>
                                    </a:solidFill>
                                    <a:latin typeface="Cambria Math" panose="02040503050406030204" pitchFamily="18" charset="0"/>
                                  </a:rPr>
                                  <m:t>´= </m:t>
                                </m:r>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𝑋</m:t>
                                    </m:r>
                                  </m:e>
                                  <m:sup>
                                    <m:r>
                                      <a:rPr lang="en-US" i="1" dirty="0" smtClean="0">
                                        <a:solidFill>
                                          <a:schemeClr val="tx1"/>
                                        </a:solidFill>
                                        <a:latin typeface="Cambria Math" panose="02040503050406030204" pitchFamily="18" charset="0"/>
                                      </a:rPr>
                                      <m:t>2</m:t>
                                    </m:r>
                                  </m:sup>
                                </m:sSup>
                                <m:r>
                                  <a:rPr lang="en-US" i="1" dirty="0" smtClean="0">
                                    <a:solidFill>
                                      <a:schemeClr val="tx1"/>
                                    </a:solidFill>
                                    <a:latin typeface="Cambria Math" panose="02040503050406030204" pitchFamily="18" charset="0"/>
                                  </a:rPr>
                                  <m:t> </m:t>
                                </m:r>
                              </m:oMath>
                            </m:oMathPara>
                          </a14:m>
                          <a:endParaRPr lang="en-US" dirty="0">
                            <a:solidFill>
                              <a:schemeClr val="tx1"/>
                            </a:solidFill>
                          </a:endParaRPr>
                        </a:p>
                      </a:txBody>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Choice>
        <mc:Fallback>
          <p:graphicFrame>
            <p:nvGraphicFramePr>
              <p:cNvPr id="6" name="Content Placeholder 8">
                <a:extLst>
                  <a:ext uri="{FF2B5EF4-FFF2-40B4-BE49-F238E27FC236}">
                    <a16:creationId xmlns:a16="http://schemas.microsoft.com/office/drawing/2014/main" id="{666B9EC6-3D9C-80EC-D887-E13664550102}"/>
                  </a:ext>
                </a:extLst>
              </p:cNvPr>
              <p:cNvGraphicFramePr>
                <a:graphicFrameLocks/>
              </p:cNvGraphicFramePr>
              <p:nvPr>
                <p:extLst>
                  <p:ext uri="{D42A27DB-BD31-4B8C-83A1-F6EECF244321}">
                    <p14:modId xmlns:p14="http://schemas.microsoft.com/office/powerpoint/2010/main" val="2701464643"/>
                  </p:ext>
                </p:extLst>
              </p:nvPr>
            </p:nvGraphicFramePr>
            <p:xfrm>
              <a:off x="1278193" y="4390845"/>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endParaRPr lang="en-US"/>
                        </a:p>
                      </a:txBody>
                      <a:tcPr>
                        <a:blipFill>
                          <a:blip r:embed="rId3"/>
                          <a:stretch>
                            <a:fillRect l="-990" t="-6897" r="-157426" b="-434483"/>
                          </a:stretch>
                        </a:blipFill>
                      </a:tcPr>
                    </a:tc>
                    <a:tc>
                      <a:txBody>
                        <a:bodyPr/>
                        <a:lstStyle/>
                        <a:p>
                          <a:endParaRPr lang="en-US"/>
                        </a:p>
                      </a:txBody>
                      <a:tcPr>
                        <a:blipFill>
                          <a:blip r:embed="rId3"/>
                          <a:stretch>
                            <a:fillRect l="-86441" t="-6897" r="-34746" b="-434483"/>
                          </a:stretch>
                        </a:blipFill>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Fallback>
      </mc:AlternateContent>
    </p:spTree>
    <p:extLst>
      <p:ext uri="{BB962C8B-B14F-4D97-AF65-F5344CB8AC3E}">
        <p14:creationId xmlns:p14="http://schemas.microsoft.com/office/powerpoint/2010/main" val="515823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3987-B894-A13A-3CDB-F01C6D630282}"/>
              </a:ext>
            </a:extLst>
          </p:cNvPr>
          <p:cNvSpPr>
            <a:spLocks noGrp="1"/>
          </p:cNvSpPr>
          <p:nvPr>
            <p:ph type="title"/>
          </p:nvPr>
        </p:nvSpPr>
        <p:spPr/>
        <p:txBody>
          <a:bodyPr/>
          <a:lstStyle/>
          <a:p>
            <a:r>
              <a:rPr lang="en-US" dirty="0"/>
              <a:t>Feature Transformations (Contd.)</a:t>
            </a:r>
          </a:p>
        </p:txBody>
      </p:sp>
      <p:sp>
        <p:nvSpPr>
          <p:cNvPr id="3" name="Content Placeholder 2">
            <a:extLst>
              <a:ext uri="{FF2B5EF4-FFF2-40B4-BE49-F238E27FC236}">
                <a16:creationId xmlns:a16="http://schemas.microsoft.com/office/drawing/2014/main" id="{4B6F547B-791B-EA49-FAED-3CFD78B1E560}"/>
              </a:ext>
            </a:extLst>
          </p:cNvPr>
          <p:cNvSpPr>
            <a:spLocks noGrp="1"/>
          </p:cNvSpPr>
          <p:nvPr>
            <p:ph sz="quarter" idx="13"/>
          </p:nvPr>
        </p:nvSpPr>
        <p:spPr>
          <a:xfrm>
            <a:off x="947739" y="1776413"/>
            <a:ext cx="3919230" cy="4244974"/>
          </a:xfrm>
        </p:spPr>
        <p:txBody>
          <a:bodyPr/>
          <a:lstStyle/>
          <a:p>
            <a:pPr>
              <a:lnSpc>
                <a:spcPct val="100000"/>
              </a:lnSpc>
            </a:pPr>
            <a:r>
              <a:rPr lang="en-US" sz="2400" b="0" i="0" u="none" strike="noStrike" dirty="0">
                <a:solidFill>
                  <a:schemeClr val="tx1"/>
                </a:solidFill>
                <a:effectLst/>
              </a:rPr>
              <a:t>Most of the plane represent impossible points. </a:t>
            </a:r>
          </a:p>
          <a:p>
            <a:pPr>
              <a:lnSpc>
                <a:spcPct val="100000"/>
              </a:lnSpc>
            </a:pPr>
            <a:endParaRPr lang="en-US" sz="2400" dirty="0">
              <a:solidFill>
                <a:schemeClr val="tx1"/>
              </a:solidFill>
            </a:endParaRPr>
          </a:p>
          <a:p>
            <a:pPr>
              <a:lnSpc>
                <a:spcPct val="100000"/>
              </a:lnSpc>
            </a:pPr>
            <a:r>
              <a:rPr lang="en-US" sz="2400" b="0" i="0" u="none" strike="noStrike" dirty="0">
                <a:solidFill>
                  <a:schemeClr val="tx1"/>
                </a:solidFill>
                <a:effectLst/>
              </a:rPr>
              <a:t>Only one curve (where X</a:t>
            </a:r>
            <a:r>
              <a:rPr lang="en-US" sz="2400" b="0" i="0" u="none" strike="noStrike" baseline="30000" dirty="0">
                <a:solidFill>
                  <a:schemeClr val="tx1"/>
                </a:solidFill>
                <a:effectLst/>
              </a:rPr>
              <a:t>2</a:t>
            </a:r>
            <a:r>
              <a:rPr lang="en-US" sz="2400" b="0" i="0" u="none" strike="noStrike" dirty="0">
                <a:solidFill>
                  <a:schemeClr val="tx1"/>
                </a:solidFill>
                <a:effectLst/>
              </a:rPr>
              <a:t> = X</a:t>
            </a:r>
            <a:r>
              <a:rPr lang="en-US" sz="2400" b="0" i="0" u="none" strike="noStrike" baseline="-25000" dirty="0">
                <a:solidFill>
                  <a:schemeClr val="tx1"/>
                </a:solidFill>
                <a:effectLst/>
              </a:rPr>
              <a:t>2</a:t>
            </a:r>
            <a:r>
              <a:rPr lang="en-US" sz="2400" b="0" i="0" u="none" strike="noStrike" dirty="0">
                <a:solidFill>
                  <a:schemeClr val="tx1"/>
                </a:solidFill>
                <a:effectLst/>
              </a:rPr>
              <a:t>') represent possible points.</a:t>
            </a:r>
            <a:endParaRPr lang="en-US" sz="2400" dirty="0">
              <a:solidFill>
                <a:schemeClr val="tx1"/>
              </a:solidFill>
            </a:endParaRPr>
          </a:p>
        </p:txBody>
      </p:sp>
      <p:pic>
        <p:nvPicPr>
          <p:cNvPr id="5" name="Picture 4" descr="A diagram of a graph of a graph&#10;&#10;AI-generated content may be incorrect.">
            <a:extLst>
              <a:ext uri="{FF2B5EF4-FFF2-40B4-BE49-F238E27FC236}">
                <a16:creationId xmlns:a16="http://schemas.microsoft.com/office/drawing/2014/main" id="{6668669B-CDD2-F5EA-D61E-53409D868AA2}"/>
              </a:ext>
            </a:extLst>
          </p:cNvPr>
          <p:cNvPicPr>
            <a:picLocks noChangeAspect="1"/>
          </p:cNvPicPr>
          <p:nvPr/>
        </p:nvPicPr>
        <p:blipFill>
          <a:blip r:embed="rId2"/>
          <a:stretch>
            <a:fillRect/>
          </a:stretch>
        </p:blipFill>
        <p:spPr>
          <a:xfrm>
            <a:off x="5267606" y="1552755"/>
            <a:ext cx="5424608" cy="4468632"/>
          </a:xfrm>
          <a:prstGeom prst="rect">
            <a:avLst/>
          </a:prstGeom>
        </p:spPr>
      </p:pic>
      <mc:AlternateContent xmlns:mc="http://schemas.openxmlformats.org/markup-compatibility/2006">
        <mc:Choice xmlns:a14="http://schemas.microsoft.com/office/drawing/2010/main" Requires="a14">
          <p:graphicFrame>
            <p:nvGraphicFramePr>
              <p:cNvPr id="6" name="Content Placeholder 8">
                <a:extLst>
                  <a:ext uri="{FF2B5EF4-FFF2-40B4-BE49-F238E27FC236}">
                    <a16:creationId xmlns:a16="http://schemas.microsoft.com/office/drawing/2014/main" id="{4893C09C-C9B1-5F92-0E32-39D0D78D68F8}"/>
                  </a:ext>
                </a:extLst>
              </p:cNvPr>
              <p:cNvGraphicFramePr>
                <a:graphicFrameLocks/>
              </p:cNvGraphicFramePr>
              <p:nvPr>
                <p:extLst>
                  <p:ext uri="{D42A27DB-BD31-4B8C-83A1-F6EECF244321}">
                    <p14:modId xmlns:p14="http://schemas.microsoft.com/office/powerpoint/2010/main" val="3191311452"/>
                  </p:ext>
                </p:extLst>
              </p:nvPr>
            </p:nvGraphicFramePr>
            <p:xfrm>
              <a:off x="1275199" y="4639136"/>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𝑋</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2</m:t>
                                    </m:r>
                                  </m:sub>
                                </m:sSub>
                                <m:r>
                                  <a:rPr lang="en-US" i="1" dirty="0" smtClean="0">
                                    <a:solidFill>
                                      <a:schemeClr val="tx1"/>
                                    </a:solidFill>
                                    <a:latin typeface="Cambria Math" panose="02040503050406030204" pitchFamily="18" charset="0"/>
                                  </a:rPr>
                                  <m:t>´= </m:t>
                                </m:r>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𝑋</m:t>
                                    </m:r>
                                  </m:e>
                                  <m:sup>
                                    <m:r>
                                      <a:rPr lang="en-US" i="1" dirty="0" smtClean="0">
                                        <a:solidFill>
                                          <a:schemeClr val="tx1"/>
                                        </a:solidFill>
                                        <a:latin typeface="Cambria Math" panose="02040503050406030204" pitchFamily="18" charset="0"/>
                                      </a:rPr>
                                      <m:t>2</m:t>
                                    </m:r>
                                  </m:sup>
                                </m:sSup>
                                <m:r>
                                  <a:rPr lang="en-US" i="1" dirty="0" smtClean="0">
                                    <a:solidFill>
                                      <a:schemeClr val="tx1"/>
                                    </a:solidFill>
                                    <a:latin typeface="Cambria Math" panose="02040503050406030204" pitchFamily="18" charset="0"/>
                                  </a:rPr>
                                  <m:t> </m:t>
                                </m:r>
                              </m:oMath>
                            </m:oMathPara>
                          </a14:m>
                          <a:endParaRPr lang="en-US" dirty="0">
                            <a:solidFill>
                              <a:schemeClr val="tx1"/>
                            </a:solidFill>
                          </a:endParaRPr>
                        </a:p>
                      </a:txBody>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Choice>
        <mc:Fallback>
          <p:graphicFrame>
            <p:nvGraphicFramePr>
              <p:cNvPr id="6" name="Content Placeholder 8">
                <a:extLst>
                  <a:ext uri="{FF2B5EF4-FFF2-40B4-BE49-F238E27FC236}">
                    <a16:creationId xmlns:a16="http://schemas.microsoft.com/office/drawing/2014/main" id="{4893C09C-C9B1-5F92-0E32-39D0D78D68F8}"/>
                  </a:ext>
                </a:extLst>
              </p:cNvPr>
              <p:cNvGraphicFramePr>
                <a:graphicFrameLocks/>
              </p:cNvGraphicFramePr>
              <p:nvPr>
                <p:extLst>
                  <p:ext uri="{D42A27DB-BD31-4B8C-83A1-F6EECF244321}">
                    <p14:modId xmlns:p14="http://schemas.microsoft.com/office/powerpoint/2010/main" val="3191311452"/>
                  </p:ext>
                </p:extLst>
              </p:nvPr>
            </p:nvGraphicFramePr>
            <p:xfrm>
              <a:off x="1275199" y="4639136"/>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endParaRPr lang="en-US"/>
                        </a:p>
                      </a:txBody>
                      <a:tcPr>
                        <a:blipFill>
                          <a:blip r:embed="rId3"/>
                          <a:stretch>
                            <a:fillRect l="-990" t="-6897" r="-157426" b="-431034"/>
                          </a:stretch>
                        </a:blipFill>
                      </a:tcPr>
                    </a:tc>
                    <a:tc>
                      <a:txBody>
                        <a:bodyPr/>
                        <a:lstStyle/>
                        <a:p>
                          <a:endParaRPr lang="en-US"/>
                        </a:p>
                      </a:txBody>
                      <a:tcPr>
                        <a:blipFill>
                          <a:blip r:embed="rId3"/>
                          <a:stretch>
                            <a:fillRect l="-86441" t="-6897" r="-34746" b="-431034"/>
                          </a:stretch>
                        </a:blipFill>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Fallback>
      </mc:AlternateContent>
    </p:spTree>
    <p:extLst>
      <p:ext uri="{BB962C8B-B14F-4D97-AF65-F5344CB8AC3E}">
        <p14:creationId xmlns:p14="http://schemas.microsoft.com/office/powerpoint/2010/main" val="219168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A993-587D-88BF-CA5E-8023B68DF045}"/>
              </a:ext>
            </a:extLst>
          </p:cNvPr>
          <p:cNvSpPr>
            <a:spLocks noGrp="1"/>
          </p:cNvSpPr>
          <p:nvPr>
            <p:ph type="title"/>
          </p:nvPr>
        </p:nvSpPr>
        <p:spPr/>
        <p:txBody>
          <a:bodyPr/>
          <a:lstStyle/>
          <a:p>
            <a:r>
              <a:rPr lang="en-US" dirty="0"/>
              <a:t>Feature Transformations (Contd.)</a:t>
            </a:r>
          </a:p>
        </p:txBody>
      </p:sp>
      <p:sp>
        <p:nvSpPr>
          <p:cNvPr id="3" name="Content Placeholder 2">
            <a:extLst>
              <a:ext uri="{FF2B5EF4-FFF2-40B4-BE49-F238E27FC236}">
                <a16:creationId xmlns:a16="http://schemas.microsoft.com/office/drawing/2014/main" id="{90CB6F46-86E8-8D3F-E855-55F174A97D4F}"/>
              </a:ext>
            </a:extLst>
          </p:cNvPr>
          <p:cNvSpPr>
            <a:spLocks noGrp="1"/>
          </p:cNvSpPr>
          <p:nvPr>
            <p:ph sz="quarter" idx="13"/>
          </p:nvPr>
        </p:nvSpPr>
        <p:spPr>
          <a:xfrm>
            <a:off x="947739" y="1776413"/>
            <a:ext cx="4140456" cy="4244974"/>
          </a:xfrm>
        </p:spPr>
        <p:txBody>
          <a:bodyPr/>
          <a:lstStyle/>
          <a:p>
            <a:pPr>
              <a:lnSpc>
                <a:spcPct val="100000"/>
              </a:lnSpc>
            </a:pPr>
            <a:r>
              <a:rPr lang="en-US" sz="2400" b="0" i="0" u="none" strike="noStrike" dirty="0">
                <a:solidFill>
                  <a:schemeClr val="tx1"/>
                </a:solidFill>
                <a:effectLst/>
              </a:rPr>
              <a:t>We can take that curve and plot the X</a:t>
            </a:r>
            <a:r>
              <a:rPr lang="en-US" sz="2400" b="0" i="0" u="none" strike="noStrike" baseline="-25000" dirty="0">
                <a:solidFill>
                  <a:schemeClr val="tx1"/>
                </a:solidFill>
                <a:effectLst/>
              </a:rPr>
              <a:t>1</a:t>
            </a:r>
            <a:r>
              <a:rPr lang="en-US" sz="2400" b="0" i="0" u="none" strike="noStrike" dirty="0">
                <a:solidFill>
                  <a:schemeClr val="tx1"/>
                </a:solidFill>
                <a:effectLst/>
              </a:rPr>
              <a:t>' = X vs. Y values into our original two-dimensional space. And we have a non-linear model</a:t>
            </a:r>
            <a:endParaRPr lang="en-US" sz="2400" dirty="0">
              <a:solidFill>
                <a:schemeClr val="tx1"/>
              </a:solidFill>
            </a:endParaRPr>
          </a:p>
        </p:txBody>
      </p:sp>
      <p:pic>
        <p:nvPicPr>
          <p:cNvPr id="5" name="Picture 4" descr="A graph with a line&#10;&#10;AI-generated content may be incorrect.">
            <a:extLst>
              <a:ext uri="{FF2B5EF4-FFF2-40B4-BE49-F238E27FC236}">
                <a16:creationId xmlns:a16="http://schemas.microsoft.com/office/drawing/2014/main" id="{1622B1AE-3FC3-D80A-D3D9-1E1D9C6329C6}"/>
              </a:ext>
            </a:extLst>
          </p:cNvPr>
          <p:cNvPicPr>
            <a:picLocks noChangeAspect="1"/>
          </p:cNvPicPr>
          <p:nvPr/>
        </p:nvPicPr>
        <p:blipFill>
          <a:blip r:embed="rId2"/>
          <a:stretch>
            <a:fillRect/>
          </a:stretch>
        </p:blipFill>
        <p:spPr>
          <a:xfrm>
            <a:off x="5514317" y="1666567"/>
            <a:ext cx="5729944" cy="3991088"/>
          </a:xfrm>
          <a:prstGeom prst="rect">
            <a:avLst/>
          </a:prstGeom>
        </p:spPr>
      </p:pic>
      <p:graphicFrame>
        <p:nvGraphicFramePr>
          <p:cNvPr id="8" name="Table 7">
            <a:extLst>
              <a:ext uri="{FF2B5EF4-FFF2-40B4-BE49-F238E27FC236}">
                <a16:creationId xmlns:a16="http://schemas.microsoft.com/office/drawing/2014/main" id="{6F917755-4A8B-3248-2C20-5F28488270D5}"/>
              </a:ext>
            </a:extLst>
          </p:cNvPr>
          <p:cNvGraphicFramePr>
            <a:graphicFrameLocks noGrp="1"/>
          </p:cNvGraphicFramePr>
          <p:nvPr>
            <p:extLst>
              <p:ext uri="{D42A27DB-BD31-4B8C-83A1-F6EECF244321}">
                <p14:modId xmlns:p14="http://schemas.microsoft.com/office/powerpoint/2010/main" val="4221351161"/>
              </p:ext>
            </p:extLst>
          </p:nvPr>
        </p:nvGraphicFramePr>
        <p:xfrm>
          <a:off x="2404122" y="4395925"/>
          <a:ext cx="1227690" cy="1849120"/>
        </p:xfrm>
        <a:graphic>
          <a:graphicData uri="http://schemas.openxmlformats.org/drawingml/2006/table">
            <a:tbl>
              <a:tblPr firstRow="1" bandRow="1">
                <a:tableStyleId>{5C22544A-7EE6-4342-B048-85BDC9FD1C3A}</a:tableStyleId>
              </a:tblPr>
              <a:tblGrid>
                <a:gridCol w="594468">
                  <a:extLst>
                    <a:ext uri="{9D8B030D-6E8A-4147-A177-3AD203B41FA5}">
                      <a16:colId xmlns:a16="http://schemas.microsoft.com/office/drawing/2014/main" val="2527471269"/>
                    </a:ext>
                  </a:extLst>
                </a:gridCol>
                <a:gridCol w="633222">
                  <a:extLst>
                    <a:ext uri="{9D8B030D-6E8A-4147-A177-3AD203B41FA5}">
                      <a16:colId xmlns:a16="http://schemas.microsoft.com/office/drawing/2014/main" val="2973038789"/>
                    </a:ext>
                  </a:extLst>
                </a:gridCol>
              </a:tblGrid>
              <a:tr h="370840">
                <a:tc>
                  <a:txBody>
                    <a:bodyPr/>
                    <a:lstStyle/>
                    <a:p>
                      <a:r>
                        <a:rPr lang="en-US" dirty="0">
                          <a:solidFill>
                            <a:sysClr val="windowText" lastClr="000000"/>
                          </a:solidFill>
                        </a:rPr>
                        <a:t>X</a:t>
                      </a:r>
                    </a:p>
                  </a:txBody>
                  <a:tcPr/>
                </a:tc>
                <a:tc>
                  <a:txBody>
                    <a:bodyPr/>
                    <a:lstStyle/>
                    <a:p>
                      <a:r>
                        <a:rPr lang="en-US" dirty="0">
                          <a:solidFill>
                            <a:sysClr val="windowText" lastClr="000000"/>
                          </a:solidFill>
                        </a:rPr>
                        <a:t>Y</a:t>
                      </a:r>
                    </a:p>
                  </a:txBody>
                  <a:tcPr/>
                </a:tc>
                <a:extLst>
                  <a:ext uri="{0D108BD9-81ED-4DB2-BD59-A6C34878D82A}">
                    <a16:rowId xmlns:a16="http://schemas.microsoft.com/office/drawing/2014/main" val="3912532620"/>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017367452"/>
                  </a:ext>
                </a:extLst>
              </a:tr>
              <a:tr h="0">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843923862"/>
                  </a:ext>
                </a:extLst>
              </a:tr>
              <a:tr h="370840">
                <a:tc>
                  <a:txBody>
                    <a:bodyPr/>
                    <a:lstStyle/>
                    <a:p>
                      <a:r>
                        <a:rPr lang="en-US" dirty="0"/>
                        <a:t>3</a:t>
                      </a:r>
                    </a:p>
                  </a:txBody>
                  <a:tcPr/>
                </a:tc>
                <a:tc>
                  <a:txBody>
                    <a:bodyPr/>
                    <a:lstStyle/>
                    <a:p>
                      <a:r>
                        <a:rPr lang="en-US" dirty="0"/>
                        <a:t>10</a:t>
                      </a:r>
                    </a:p>
                  </a:txBody>
                  <a:tcPr/>
                </a:tc>
                <a:extLst>
                  <a:ext uri="{0D108BD9-81ED-4DB2-BD59-A6C34878D82A}">
                    <a16:rowId xmlns:a16="http://schemas.microsoft.com/office/drawing/2014/main" val="1059233930"/>
                  </a:ext>
                </a:extLst>
              </a:tr>
              <a:tr h="370840">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241756592"/>
                  </a:ext>
                </a:extLst>
              </a:tr>
            </a:tbl>
          </a:graphicData>
        </a:graphic>
      </p:graphicFrame>
    </p:spTree>
    <p:extLst>
      <p:ext uri="{BB962C8B-B14F-4D97-AF65-F5344CB8AC3E}">
        <p14:creationId xmlns:p14="http://schemas.microsoft.com/office/powerpoint/2010/main" val="434743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5BD4-FA0F-5B5B-680D-3B6277EECB62}"/>
              </a:ext>
            </a:extLst>
          </p:cNvPr>
          <p:cNvSpPr>
            <a:spLocks noGrp="1"/>
          </p:cNvSpPr>
          <p:nvPr>
            <p:ph type="title"/>
          </p:nvPr>
        </p:nvSpPr>
        <p:spPr/>
        <p:txBody>
          <a:bodyPr/>
          <a:lstStyle/>
          <a:p>
            <a:r>
              <a:rPr lang="en-US" dirty="0"/>
              <a:t>Categorical Variable Encoding</a:t>
            </a:r>
          </a:p>
        </p:txBody>
      </p:sp>
      <p:sp>
        <p:nvSpPr>
          <p:cNvPr id="3" name="Content Placeholder 2">
            <a:extLst>
              <a:ext uri="{FF2B5EF4-FFF2-40B4-BE49-F238E27FC236}">
                <a16:creationId xmlns:a16="http://schemas.microsoft.com/office/drawing/2014/main" id="{A734349F-2844-D361-074E-ED61401C223E}"/>
              </a:ext>
            </a:extLst>
          </p:cNvPr>
          <p:cNvSpPr>
            <a:spLocks noGrp="1"/>
          </p:cNvSpPr>
          <p:nvPr>
            <p:ph sz="quarter" idx="13"/>
          </p:nvPr>
        </p:nvSpPr>
        <p:spPr>
          <a:xfrm>
            <a:off x="947738" y="1776413"/>
            <a:ext cx="9472971" cy="4638242"/>
          </a:xfrm>
        </p:spPr>
        <p:txBody>
          <a:bodyPr/>
          <a:lstStyle/>
          <a:p>
            <a:pPr>
              <a:lnSpc>
                <a:spcPct val="100000"/>
              </a:lnSpc>
            </a:pPr>
            <a:r>
              <a:rPr lang="en-US" sz="2400" b="1" dirty="0">
                <a:solidFill>
                  <a:schemeClr val="tx1"/>
                </a:solidFill>
              </a:rPr>
              <a:t>What is Categorical Encoding?</a:t>
            </a:r>
          </a:p>
          <a:p>
            <a:pPr lvl="1">
              <a:lnSpc>
                <a:spcPct val="100000"/>
              </a:lnSpc>
            </a:pPr>
            <a:r>
              <a:rPr lang="en-US" sz="2400" dirty="0">
                <a:solidFill>
                  <a:schemeClr val="tx1"/>
                </a:solidFill>
              </a:rPr>
              <a:t>Machine learning models work with numerical data</a:t>
            </a:r>
          </a:p>
          <a:p>
            <a:pPr lvl="1">
              <a:lnSpc>
                <a:spcPct val="100000"/>
              </a:lnSpc>
            </a:pPr>
            <a:r>
              <a:rPr lang="en-US" sz="2400" dirty="0">
                <a:solidFill>
                  <a:schemeClr val="tx1"/>
                </a:solidFill>
              </a:rPr>
              <a:t>Categorical data must be converted into numerical form</a:t>
            </a:r>
          </a:p>
          <a:p>
            <a:pPr lvl="1">
              <a:lnSpc>
                <a:spcPct val="100000"/>
              </a:lnSpc>
            </a:pPr>
            <a:r>
              <a:rPr lang="en-US" sz="2400" dirty="0">
                <a:solidFill>
                  <a:schemeClr val="tx1"/>
                </a:solidFill>
              </a:rPr>
              <a:t>Different encoding techniques are used to represent categorical variables</a:t>
            </a:r>
          </a:p>
          <a:p>
            <a:pPr lvl="1">
              <a:lnSpc>
                <a:spcPct val="100000"/>
              </a:lnSpc>
            </a:pPr>
            <a:endParaRPr lang="en-US" sz="2400" dirty="0">
              <a:solidFill>
                <a:schemeClr val="tx1"/>
              </a:solidFill>
            </a:endParaRPr>
          </a:p>
          <a:p>
            <a:pPr>
              <a:lnSpc>
                <a:spcPct val="100000"/>
              </a:lnSpc>
            </a:pPr>
            <a:r>
              <a:rPr lang="en-US" sz="2400" b="1" dirty="0">
                <a:solidFill>
                  <a:schemeClr val="tx1"/>
                </a:solidFill>
              </a:rPr>
              <a:t>Types of categorical variables:</a:t>
            </a:r>
            <a:endParaRPr lang="en-US" sz="2400" dirty="0">
              <a:solidFill>
                <a:schemeClr val="tx1"/>
              </a:solidFill>
            </a:endParaRPr>
          </a:p>
          <a:p>
            <a:pPr lvl="1">
              <a:lnSpc>
                <a:spcPct val="100000"/>
              </a:lnSpc>
            </a:pPr>
            <a:r>
              <a:rPr lang="en-US" sz="2400" b="1" dirty="0">
                <a:solidFill>
                  <a:schemeClr val="tx1"/>
                </a:solidFill>
              </a:rPr>
              <a:t>Nominal:</a:t>
            </a:r>
            <a:r>
              <a:rPr lang="en-US" sz="2400" dirty="0">
                <a:solidFill>
                  <a:schemeClr val="tx1"/>
                </a:solidFill>
              </a:rPr>
              <a:t> No order (e.g., Color, Gender)</a:t>
            </a:r>
          </a:p>
          <a:p>
            <a:pPr lvl="1">
              <a:lnSpc>
                <a:spcPct val="100000"/>
              </a:lnSpc>
            </a:pPr>
            <a:r>
              <a:rPr lang="en-US" sz="2400" b="1" dirty="0">
                <a:solidFill>
                  <a:schemeClr val="tx1"/>
                </a:solidFill>
              </a:rPr>
              <a:t>Ordinal:</a:t>
            </a:r>
            <a:r>
              <a:rPr lang="en-US" sz="2400" dirty="0">
                <a:solidFill>
                  <a:schemeClr val="tx1"/>
                </a:solidFill>
              </a:rPr>
              <a:t> Has order (e.g., Low, Medium, High)</a:t>
            </a:r>
          </a:p>
          <a:p>
            <a:endParaRPr lang="en-US" sz="2400" dirty="0">
              <a:solidFill>
                <a:schemeClr val="tx1"/>
              </a:solidFill>
            </a:endParaRPr>
          </a:p>
        </p:txBody>
      </p:sp>
    </p:spTree>
    <p:extLst>
      <p:ext uri="{BB962C8B-B14F-4D97-AF65-F5344CB8AC3E}">
        <p14:creationId xmlns:p14="http://schemas.microsoft.com/office/powerpoint/2010/main" val="272215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0F85-782D-E265-E6D9-EB350A30CB07}"/>
              </a:ext>
            </a:extLst>
          </p:cNvPr>
          <p:cNvSpPr>
            <a:spLocks noGrp="1"/>
          </p:cNvSpPr>
          <p:nvPr>
            <p:ph type="title"/>
          </p:nvPr>
        </p:nvSpPr>
        <p:spPr/>
        <p:txBody>
          <a:bodyPr/>
          <a:lstStyle/>
          <a:p>
            <a:r>
              <a:rPr lang="en-US" dirty="0"/>
              <a:t>Categorical Variable Encoding</a:t>
            </a:r>
          </a:p>
        </p:txBody>
      </p:sp>
      <p:sp>
        <p:nvSpPr>
          <p:cNvPr id="3" name="Content Placeholder 2">
            <a:extLst>
              <a:ext uri="{FF2B5EF4-FFF2-40B4-BE49-F238E27FC236}">
                <a16:creationId xmlns:a16="http://schemas.microsoft.com/office/drawing/2014/main" id="{B2AA5BC7-4CD6-9CD8-AE90-EE2327B5AAC1}"/>
              </a:ext>
            </a:extLst>
          </p:cNvPr>
          <p:cNvSpPr>
            <a:spLocks noGrp="1"/>
          </p:cNvSpPr>
          <p:nvPr>
            <p:ph sz="quarter" idx="13"/>
          </p:nvPr>
        </p:nvSpPr>
        <p:spPr>
          <a:xfrm>
            <a:off x="947738" y="1552755"/>
            <a:ext cx="9472971" cy="1382174"/>
          </a:xfrm>
        </p:spPr>
        <p:txBody>
          <a:bodyPr/>
          <a:lstStyle/>
          <a:p>
            <a:r>
              <a:rPr lang="en-US" sz="2000" b="1" dirty="0">
                <a:solidFill>
                  <a:schemeClr val="tx1"/>
                </a:solidFill>
              </a:rPr>
              <a:t>Label Encoding: </a:t>
            </a:r>
            <a:r>
              <a:rPr lang="en-US" sz="2000" dirty="0">
                <a:solidFill>
                  <a:schemeClr val="tx1"/>
                </a:solidFill>
              </a:rPr>
              <a:t>Converts each category to a unique integer.</a:t>
            </a:r>
          </a:p>
          <a:p>
            <a:pPr lvl="1"/>
            <a:r>
              <a:rPr lang="en-US" sz="2000" dirty="0">
                <a:solidFill>
                  <a:schemeClr val="tx1"/>
                </a:solidFill>
              </a:rPr>
              <a:t>Example: {'Red': 2, 'Blue': 0, 'Green': 1}</a:t>
            </a:r>
          </a:p>
          <a:p>
            <a:r>
              <a:rPr lang="en-US" sz="2000" b="1" dirty="0">
                <a:solidFill>
                  <a:schemeClr val="tx1"/>
                </a:solidFill>
              </a:rPr>
              <a:t>One-Hot </a:t>
            </a:r>
            <a:r>
              <a:rPr lang="en-US" sz="2000" b="1" dirty="0" err="1">
                <a:solidFill>
                  <a:schemeClr val="tx1"/>
                </a:solidFill>
              </a:rPr>
              <a:t>Encoding:</a:t>
            </a:r>
            <a:r>
              <a:rPr lang="en-US" sz="2000" dirty="0" err="1">
                <a:solidFill>
                  <a:schemeClr val="tx1"/>
                </a:solidFill>
              </a:rPr>
              <a:t>Converts</a:t>
            </a:r>
            <a:r>
              <a:rPr lang="en-US" sz="2000" dirty="0">
                <a:solidFill>
                  <a:schemeClr val="tx1"/>
                </a:solidFill>
              </a:rPr>
              <a:t> categorical variables into binary columns.</a:t>
            </a:r>
          </a:p>
          <a:p>
            <a:pPr lvl="1"/>
            <a:r>
              <a:rPr lang="en-US" sz="2000" dirty="0">
                <a:solidFill>
                  <a:schemeClr val="tx1"/>
                </a:solidFill>
              </a:rPr>
              <a:t>Each category becomes a separate column with values 0 or 1.</a:t>
            </a:r>
          </a:p>
          <a:p>
            <a:endParaRPr lang="en-US" sz="1600" dirty="0">
              <a:solidFill>
                <a:schemeClr val="tx1"/>
              </a:solidFill>
            </a:endParaRPr>
          </a:p>
        </p:txBody>
      </p:sp>
      <p:graphicFrame>
        <p:nvGraphicFramePr>
          <p:cNvPr id="4" name="Table 3">
            <a:extLst>
              <a:ext uri="{FF2B5EF4-FFF2-40B4-BE49-F238E27FC236}">
                <a16:creationId xmlns:a16="http://schemas.microsoft.com/office/drawing/2014/main" id="{387FD8C0-2960-366E-C179-C789FB88B87F}"/>
              </a:ext>
            </a:extLst>
          </p:cNvPr>
          <p:cNvGraphicFramePr>
            <a:graphicFrameLocks noGrp="1"/>
          </p:cNvGraphicFramePr>
          <p:nvPr>
            <p:extLst>
              <p:ext uri="{D42A27DB-BD31-4B8C-83A1-F6EECF244321}">
                <p14:modId xmlns:p14="http://schemas.microsoft.com/office/powerpoint/2010/main" val="2766435693"/>
              </p:ext>
            </p:extLst>
          </p:nvPr>
        </p:nvGraphicFramePr>
        <p:xfrm>
          <a:off x="1243842" y="3142460"/>
          <a:ext cx="2581275" cy="1638300"/>
        </p:xfrm>
        <a:graphic>
          <a:graphicData uri="http://schemas.openxmlformats.org/drawingml/2006/table">
            <a:tbl>
              <a:tblPr/>
              <a:tblGrid>
                <a:gridCol w="1647825">
                  <a:extLst>
                    <a:ext uri="{9D8B030D-6E8A-4147-A177-3AD203B41FA5}">
                      <a16:colId xmlns:a16="http://schemas.microsoft.com/office/drawing/2014/main" val="3057788631"/>
                    </a:ext>
                  </a:extLst>
                </a:gridCol>
                <a:gridCol w="933450">
                  <a:extLst>
                    <a:ext uri="{9D8B030D-6E8A-4147-A177-3AD203B41FA5}">
                      <a16:colId xmlns:a16="http://schemas.microsoft.com/office/drawing/2014/main" val="1223552876"/>
                    </a:ext>
                  </a:extLst>
                </a:gridCol>
              </a:tblGrid>
              <a:tr h="304800">
                <a:tc>
                  <a:txBody>
                    <a:bodyPr/>
                    <a:lstStyle/>
                    <a:p>
                      <a:pPr algn="ctr" rtl="0" fontAlgn="t"/>
                      <a:r>
                        <a:rPr lang="en-US" sz="900" b="1" i="0" u="none" strike="noStrike">
                          <a:solidFill>
                            <a:srgbClr val="FFFFFF"/>
                          </a:solidFill>
                          <a:effectLst/>
                          <a:latin typeface="Century Gothic" panose="020B0502020202020204" pitchFamily="34" charset="0"/>
                        </a:rPr>
                        <a:t>Fuel consumption </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Brand</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extLst>
                  <a:ext uri="{0D108BD9-81ED-4DB2-BD59-A6C34878D82A}">
                    <a16:rowId xmlns:a16="http://schemas.microsoft.com/office/drawing/2014/main" val="578614362"/>
                  </a:ext>
                </a:extLst>
              </a:tr>
              <a:tr h="285750">
                <a:tc>
                  <a:txBody>
                    <a:bodyPr/>
                    <a:lstStyle/>
                    <a:p>
                      <a:pPr algn="ctr" rtl="0" fontAlgn="t"/>
                      <a:r>
                        <a:rPr lang="en-US" sz="900" b="0" i="0" u="none" strike="noStrike" dirty="0">
                          <a:solidFill>
                            <a:srgbClr val="000000"/>
                          </a:solidFill>
                          <a:effectLst/>
                          <a:latin typeface="Century Gothic" panose="020B0502020202020204" pitchFamily="34" charset="0"/>
                        </a:rPr>
                        <a:t>2.4</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Volvo</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1056253672"/>
                  </a:ext>
                </a:extLst>
              </a:tr>
              <a:tr h="285750">
                <a:tc>
                  <a:txBody>
                    <a:bodyPr/>
                    <a:lstStyle/>
                    <a:p>
                      <a:pPr algn="ctr" rtl="0" fontAlgn="t"/>
                      <a:r>
                        <a:rPr lang="en-US" sz="900" b="0" i="0" u="none" strike="noStrike" dirty="0">
                          <a:solidFill>
                            <a:srgbClr val="000000"/>
                          </a:solidFill>
                          <a:effectLst/>
                          <a:latin typeface="Century Gothic" panose="020B0502020202020204" pitchFamily="34" charset="0"/>
                        </a:rPr>
                        <a:t>3.7</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Toyota</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818402951"/>
                  </a:ext>
                </a:extLst>
              </a:tr>
              <a:tr h="285750">
                <a:tc>
                  <a:txBody>
                    <a:bodyPr/>
                    <a:lstStyle/>
                    <a:p>
                      <a:pPr algn="ctr" rtl="0" fontAlgn="t"/>
                      <a:r>
                        <a:rPr lang="en-US" sz="900" b="0" i="0" u="none" strike="noStrike">
                          <a:solidFill>
                            <a:srgbClr val="000000"/>
                          </a:solidFill>
                          <a:effectLst/>
                          <a:latin typeface="Century Gothic" panose="020B0502020202020204" pitchFamily="34" charset="0"/>
                        </a:rPr>
                        <a:t>3</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Honda</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2059282693"/>
                  </a:ext>
                </a:extLst>
              </a:tr>
              <a:tr h="304800">
                <a:tc>
                  <a:txBody>
                    <a:bodyPr/>
                    <a:lstStyle/>
                    <a:p>
                      <a:pPr algn="ctr" rtl="0" fontAlgn="t"/>
                      <a:r>
                        <a:rPr lang="en-US" sz="900" b="0" i="0" u="none" strike="noStrike">
                          <a:solidFill>
                            <a:srgbClr val="000000"/>
                          </a:solidFill>
                          <a:effectLst/>
                          <a:latin typeface="Century Gothic" panose="020B0502020202020204" pitchFamily="34" charset="0"/>
                        </a:rPr>
                        <a:t>2.1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dirty="0">
                          <a:solidFill>
                            <a:srgbClr val="000000"/>
                          </a:solidFill>
                          <a:effectLst/>
                          <a:latin typeface="Century Gothic" panose="020B0502020202020204" pitchFamily="34" charset="0"/>
                        </a:rPr>
                        <a:t>Volvo</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1369627457"/>
                  </a:ext>
                </a:extLst>
              </a:tr>
            </a:tbl>
          </a:graphicData>
        </a:graphic>
      </p:graphicFrame>
      <p:graphicFrame>
        <p:nvGraphicFramePr>
          <p:cNvPr id="5" name="Table 4">
            <a:extLst>
              <a:ext uri="{FF2B5EF4-FFF2-40B4-BE49-F238E27FC236}">
                <a16:creationId xmlns:a16="http://schemas.microsoft.com/office/drawing/2014/main" id="{851813F5-3761-0796-628B-EEDC9B9B418B}"/>
              </a:ext>
            </a:extLst>
          </p:cNvPr>
          <p:cNvGraphicFramePr>
            <a:graphicFrameLocks noGrp="1"/>
          </p:cNvGraphicFramePr>
          <p:nvPr>
            <p:extLst>
              <p:ext uri="{D42A27DB-BD31-4B8C-83A1-F6EECF244321}">
                <p14:modId xmlns:p14="http://schemas.microsoft.com/office/powerpoint/2010/main" val="2302338547"/>
              </p:ext>
            </p:extLst>
          </p:nvPr>
        </p:nvGraphicFramePr>
        <p:xfrm>
          <a:off x="5992804" y="3082596"/>
          <a:ext cx="3667125" cy="1638300"/>
        </p:xfrm>
        <a:graphic>
          <a:graphicData uri="http://schemas.openxmlformats.org/drawingml/2006/table">
            <a:tbl>
              <a:tblPr/>
              <a:tblGrid>
                <a:gridCol w="1581150">
                  <a:extLst>
                    <a:ext uri="{9D8B030D-6E8A-4147-A177-3AD203B41FA5}">
                      <a16:colId xmlns:a16="http://schemas.microsoft.com/office/drawing/2014/main" val="189665824"/>
                    </a:ext>
                  </a:extLst>
                </a:gridCol>
                <a:gridCol w="733425">
                  <a:extLst>
                    <a:ext uri="{9D8B030D-6E8A-4147-A177-3AD203B41FA5}">
                      <a16:colId xmlns:a16="http://schemas.microsoft.com/office/drawing/2014/main" val="4105725863"/>
                    </a:ext>
                  </a:extLst>
                </a:gridCol>
                <a:gridCol w="676275">
                  <a:extLst>
                    <a:ext uri="{9D8B030D-6E8A-4147-A177-3AD203B41FA5}">
                      <a16:colId xmlns:a16="http://schemas.microsoft.com/office/drawing/2014/main" val="1316056274"/>
                    </a:ext>
                  </a:extLst>
                </a:gridCol>
                <a:gridCol w="676275">
                  <a:extLst>
                    <a:ext uri="{9D8B030D-6E8A-4147-A177-3AD203B41FA5}">
                      <a16:colId xmlns:a16="http://schemas.microsoft.com/office/drawing/2014/main" val="305780176"/>
                    </a:ext>
                  </a:extLst>
                </a:gridCol>
              </a:tblGrid>
              <a:tr h="271751">
                <a:tc>
                  <a:txBody>
                    <a:bodyPr/>
                    <a:lstStyle/>
                    <a:p>
                      <a:pPr algn="ctr" rtl="0" fontAlgn="t"/>
                      <a:r>
                        <a:rPr lang="en-US" sz="900" b="1" i="0" u="none" strike="noStrike" dirty="0">
                          <a:solidFill>
                            <a:srgbClr val="FFFFFF"/>
                          </a:solidFill>
                          <a:effectLst/>
                          <a:latin typeface="Century Gothic" panose="020B0502020202020204" pitchFamily="34" charset="0"/>
                        </a:rPr>
                        <a:t>Fuel consumption </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Volvo</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Toyota</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Honda</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extLst>
                  <a:ext uri="{0D108BD9-81ED-4DB2-BD59-A6C34878D82A}">
                    <a16:rowId xmlns:a16="http://schemas.microsoft.com/office/drawing/2014/main" val="1453191706"/>
                  </a:ext>
                </a:extLst>
              </a:tr>
              <a:tr h="323850">
                <a:tc>
                  <a:txBody>
                    <a:bodyPr/>
                    <a:lstStyle/>
                    <a:p>
                      <a:pPr algn="ctr" rtl="0" fontAlgn="t"/>
                      <a:r>
                        <a:rPr lang="en-US" sz="900" b="0" i="0" u="none" strike="noStrike">
                          <a:solidFill>
                            <a:srgbClr val="000000"/>
                          </a:solidFill>
                          <a:effectLst/>
                          <a:latin typeface="Century Gothic" panose="020B0502020202020204" pitchFamily="34" charset="0"/>
                        </a:rPr>
                        <a:t>2.4</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48503904"/>
                  </a:ext>
                </a:extLst>
              </a:tr>
              <a:tr h="0">
                <a:tc>
                  <a:txBody>
                    <a:bodyPr/>
                    <a:lstStyle/>
                    <a:p>
                      <a:pPr algn="ctr" rtl="0" fontAlgn="t"/>
                      <a:r>
                        <a:rPr lang="en-US" sz="900" b="0" i="0" u="none" strike="noStrike" dirty="0">
                          <a:solidFill>
                            <a:srgbClr val="000000"/>
                          </a:solidFill>
                          <a:effectLst/>
                          <a:latin typeface="Century Gothic" panose="020B0502020202020204" pitchFamily="34" charset="0"/>
                        </a:rPr>
                        <a:t>3.7</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3098852692"/>
                  </a:ext>
                </a:extLst>
              </a:tr>
              <a:tr h="323850">
                <a:tc>
                  <a:txBody>
                    <a:bodyPr/>
                    <a:lstStyle/>
                    <a:p>
                      <a:pPr algn="ctr" rtl="0" fontAlgn="t"/>
                      <a:r>
                        <a:rPr lang="en-US" sz="900" b="0" i="0" u="none" strike="noStrike">
                          <a:solidFill>
                            <a:srgbClr val="000000"/>
                          </a:solidFill>
                          <a:effectLst/>
                          <a:latin typeface="Century Gothic" panose="020B0502020202020204" pitchFamily="34" charset="0"/>
                        </a:rPr>
                        <a:t>3</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897992273"/>
                  </a:ext>
                </a:extLst>
              </a:tr>
              <a:tr h="323850">
                <a:tc>
                  <a:txBody>
                    <a:bodyPr/>
                    <a:lstStyle/>
                    <a:p>
                      <a:pPr algn="ctr" rtl="0" fontAlgn="t"/>
                      <a:r>
                        <a:rPr lang="en-US" sz="900" b="0" i="0" u="none" strike="noStrike">
                          <a:solidFill>
                            <a:srgbClr val="000000"/>
                          </a:solidFill>
                          <a:effectLst/>
                          <a:latin typeface="Century Gothic" panose="020B0502020202020204" pitchFamily="34" charset="0"/>
                        </a:rPr>
                        <a:t>2.1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dirty="0">
                          <a:solidFill>
                            <a:srgbClr val="000000"/>
                          </a:solidFill>
                          <a:effectLst/>
                          <a:latin typeface="Century Gothic" panose="020B0502020202020204" pitchFamily="34" charset="0"/>
                        </a:rPr>
                        <a:t>0</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4131055954"/>
                  </a:ext>
                </a:extLst>
              </a:tr>
            </a:tbl>
          </a:graphicData>
        </a:graphic>
      </p:graphicFrame>
      <p:sp>
        <p:nvSpPr>
          <p:cNvPr id="6" name="Rectangle 1">
            <a:extLst>
              <a:ext uri="{FF2B5EF4-FFF2-40B4-BE49-F238E27FC236}">
                <a16:creationId xmlns:a16="http://schemas.microsoft.com/office/drawing/2014/main" id="{933033B1-9B6E-1CD1-FF78-6D6DF1D929EA}"/>
              </a:ext>
            </a:extLst>
          </p:cNvPr>
          <p:cNvSpPr>
            <a:spLocks noChangeArrowheads="1"/>
          </p:cNvSpPr>
          <p:nvPr/>
        </p:nvSpPr>
        <p:spPr bwMode="auto">
          <a:xfrm>
            <a:off x="948532" y="46723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ight Arrow 6">
            <a:extLst>
              <a:ext uri="{FF2B5EF4-FFF2-40B4-BE49-F238E27FC236}">
                <a16:creationId xmlns:a16="http://schemas.microsoft.com/office/drawing/2014/main" id="{BC8CA037-426E-F191-9E54-751B392B75CF}"/>
              </a:ext>
            </a:extLst>
          </p:cNvPr>
          <p:cNvSpPr/>
          <p:nvPr/>
        </p:nvSpPr>
        <p:spPr>
          <a:xfrm>
            <a:off x="3963640" y="3778848"/>
            <a:ext cx="1890641" cy="327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50253C6-A29F-71BF-1F3B-2A67B2004D3C}"/>
              </a:ext>
            </a:extLst>
          </p:cNvPr>
          <p:cNvSpPr txBox="1">
            <a:spLocks/>
          </p:cNvSpPr>
          <p:nvPr/>
        </p:nvSpPr>
        <p:spPr>
          <a:xfrm>
            <a:off x="947738" y="4950225"/>
            <a:ext cx="9472971" cy="1768981"/>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rPr>
              <a:t>Ordinal Encoding (Custom Order): Assigns </a:t>
            </a:r>
            <a:r>
              <a:rPr lang="en-US" sz="2000" b="1" dirty="0">
                <a:solidFill>
                  <a:schemeClr val="tx1"/>
                </a:solidFill>
              </a:rPr>
              <a:t>custom-defined</a:t>
            </a:r>
            <a:r>
              <a:rPr lang="en-US" sz="2000" dirty="0">
                <a:solidFill>
                  <a:schemeClr val="tx1"/>
                </a:solidFill>
              </a:rPr>
              <a:t> ordinal values to categories.</a:t>
            </a:r>
          </a:p>
          <a:p>
            <a:pPr lvl="1"/>
            <a:r>
              <a:rPr lang="en-US" sz="2000" dirty="0">
                <a:solidFill>
                  <a:schemeClr val="tx1"/>
                </a:solidFill>
              </a:rPr>
              <a:t>Example: {'Blue': 0, 'Green': 1, 'Red': 2}</a:t>
            </a:r>
          </a:p>
          <a:p>
            <a:r>
              <a:rPr lang="en-US" sz="2000" dirty="0">
                <a:solidFill>
                  <a:schemeClr val="tx1"/>
                </a:solidFill>
              </a:rPr>
              <a:t>Target Encoding (Mean Encoding): Replaces a category with the mean of the target variable.</a:t>
            </a:r>
          </a:p>
          <a:p>
            <a:endParaRPr lang="en-US" sz="2200" dirty="0">
              <a:solidFill>
                <a:schemeClr val="tx1"/>
              </a:solidFill>
            </a:endParaRPr>
          </a:p>
          <a:p>
            <a:endParaRPr lang="en-US" sz="22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30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60F9-D923-8BE6-A478-5B632903C60E}"/>
              </a:ext>
            </a:extLst>
          </p:cNvPr>
          <p:cNvSpPr>
            <a:spLocks noGrp="1"/>
          </p:cNvSpPr>
          <p:nvPr>
            <p:ph type="title"/>
          </p:nvPr>
        </p:nvSpPr>
        <p:spPr/>
        <p:txBody>
          <a:bodyPr/>
          <a:lstStyle/>
          <a:p>
            <a:r>
              <a:rPr lang="en-US" dirty="0"/>
              <a:t>Comparison</a:t>
            </a:r>
          </a:p>
        </p:txBody>
      </p:sp>
      <p:graphicFrame>
        <p:nvGraphicFramePr>
          <p:cNvPr id="6" name="Table 5">
            <a:extLst>
              <a:ext uri="{FF2B5EF4-FFF2-40B4-BE49-F238E27FC236}">
                <a16:creationId xmlns:a16="http://schemas.microsoft.com/office/drawing/2014/main" id="{188C5867-9BC4-934E-AB63-56C7AB1EEA84}"/>
              </a:ext>
            </a:extLst>
          </p:cNvPr>
          <p:cNvGraphicFramePr>
            <a:graphicFrameLocks noGrp="1"/>
          </p:cNvGraphicFramePr>
          <p:nvPr>
            <p:extLst>
              <p:ext uri="{D42A27DB-BD31-4B8C-83A1-F6EECF244321}">
                <p14:modId xmlns:p14="http://schemas.microsoft.com/office/powerpoint/2010/main" val="1690678310"/>
              </p:ext>
            </p:extLst>
          </p:nvPr>
        </p:nvGraphicFramePr>
        <p:xfrm>
          <a:off x="648927" y="1696067"/>
          <a:ext cx="10087896" cy="4325320"/>
        </p:xfrm>
        <a:graphic>
          <a:graphicData uri="http://schemas.openxmlformats.org/drawingml/2006/table">
            <a:tbl>
              <a:tblPr firstRow="1" bandRow="1">
                <a:tableStyleId>{073A0DAA-6AF3-43AB-8588-CEC1D06C72B9}</a:tableStyleId>
              </a:tblPr>
              <a:tblGrid>
                <a:gridCol w="2521974">
                  <a:extLst>
                    <a:ext uri="{9D8B030D-6E8A-4147-A177-3AD203B41FA5}">
                      <a16:colId xmlns:a16="http://schemas.microsoft.com/office/drawing/2014/main" val="844340646"/>
                    </a:ext>
                  </a:extLst>
                </a:gridCol>
                <a:gridCol w="2521974">
                  <a:extLst>
                    <a:ext uri="{9D8B030D-6E8A-4147-A177-3AD203B41FA5}">
                      <a16:colId xmlns:a16="http://schemas.microsoft.com/office/drawing/2014/main" val="2056940476"/>
                    </a:ext>
                  </a:extLst>
                </a:gridCol>
                <a:gridCol w="2521974">
                  <a:extLst>
                    <a:ext uri="{9D8B030D-6E8A-4147-A177-3AD203B41FA5}">
                      <a16:colId xmlns:a16="http://schemas.microsoft.com/office/drawing/2014/main" val="722632741"/>
                    </a:ext>
                  </a:extLst>
                </a:gridCol>
                <a:gridCol w="2521974">
                  <a:extLst>
                    <a:ext uri="{9D8B030D-6E8A-4147-A177-3AD203B41FA5}">
                      <a16:colId xmlns:a16="http://schemas.microsoft.com/office/drawing/2014/main" val="1496985064"/>
                    </a:ext>
                  </a:extLst>
                </a:gridCol>
              </a:tblGrid>
              <a:tr h="865064">
                <a:tc>
                  <a:txBody>
                    <a:bodyPr/>
                    <a:lstStyle/>
                    <a:p>
                      <a:r>
                        <a:rPr lang="en-US" sz="2400" dirty="0"/>
                        <a:t>Encoding Type</a:t>
                      </a:r>
                    </a:p>
                  </a:txBody>
                  <a:tcPr marL="78813" marR="78813" marT="39406" marB="39406" anchor="ctr"/>
                </a:tc>
                <a:tc>
                  <a:txBody>
                    <a:bodyPr/>
                    <a:lstStyle/>
                    <a:p>
                      <a:r>
                        <a:rPr lang="en-US" sz="2400" dirty="0"/>
                        <a:t>Suitable for</a:t>
                      </a:r>
                    </a:p>
                  </a:txBody>
                  <a:tcPr marL="78813" marR="78813" marT="39406" marB="39406" anchor="ctr"/>
                </a:tc>
                <a:tc>
                  <a:txBody>
                    <a:bodyPr/>
                    <a:lstStyle/>
                    <a:p>
                      <a:r>
                        <a:rPr lang="en-US" sz="2400" dirty="0"/>
                        <a:t>Pros</a:t>
                      </a:r>
                    </a:p>
                  </a:txBody>
                  <a:tcPr marL="78813" marR="78813" marT="39406" marB="39406" anchor="ctr"/>
                </a:tc>
                <a:tc>
                  <a:txBody>
                    <a:bodyPr/>
                    <a:lstStyle/>
                    <a:p>
                      <a:r>
                        <a:rPr lang="en-US" sz="2400" dirty="0"/>
                        <a:t>Cons</a:t>
                      </a:r>
                    </a:p>
                  </a:txBody>
                  <a:tcPr marL="78813" marR="78813" marT="39406" marB="39406" anchor="ctr"/>
                </a:tc>
                <a:extLst>
                  <a:ext uri="{0D108BD9-81ED-4DB2-BD59-A6C34878D82A}">
                    <a16:rowId xmlns:a16="http://schemas.microsoft.com/office/drawing/2014/main" val="3386777097"/>
                  </a:ext>
                </a:extLst>
              </a:tr>
              <a:tr h="865064">
                <a:tc>
                  <a:txBody>
                    <a:bodyPr/>
                    <a:lstStyle/>
                    <a:p>
                      <a:r>
                        <a:rPr lang="en-US" sz="2400" dirty="0"/>
                        <a:t>Label Encoding</a:t>
                      </a:r>
                    </a:p>
                  </a:txBody>
                  <a:tcPr marL="78813" marR="78813" marT="39406" marB="39406" anchor="ctr"/>
                </a:tc>
                <a:tc>
                  <a:txBody>
                    <a:bodyPr/>
                    <a:lstStyle/>
                    <a:p>
                      <a:r>
                        <a:rPr lang="en-US" sz="2400" dirty="0"/>
                        <a:t>Small categories</a:t>
                      </a:r>
                    </a:p>
                  </a:txBody>
                  <a:tcPr marL="78813" marR="78813" marT="39406" marB="39406" anchor="ctr"/>
                </a:tc>
                <a:tc>
                  <a:txBody>
                    <a:bodyPr/>
                    <a:lstStyle/>
                    <a:p>
                      <a:r>
                        <a:rPr lang="en-US" sz="2400" dirty="0"/>
                        <a:t>Simple</a:t>
                      </a:r>
                    </a:p>
                  </a:txBody>
                  <a:tcPr marL="78813" marR="78813" marT="39406" marB="39406" anchor="ctr"/>
                </a:tc>
                <a:tc>
                  <a:txBody>
                    <a:bodyPr/>
                    <a:lstStyle/>
                    <a:p>
                      <a:r>
                        <a:rPr lang="en-US" sz="2400" dirty="0"/>
                        <a:t>Introduces order</a:t>
                      </a:r>
                    </a:p>
                  </a:txBody>
                  <a:tcPr marL="78813" marR="78813" marT="39406" marB="39406" anchor="ctr"/>
                </a:tc>
                <a:extLst>
                  <a:ext uri="{0D108BD9-81ED-4DB2-BD59-A6C34878D82A}">
                    <a16:rowId xmlns:a16="http://schemas.microsoft.com/office/drawing/2014/main" val="1844152744"/>
                  </a:ext>
                </a:extLst>
              </a:tr>
              <a:tr h="865064">
                <a:tc>
                  <a:txBody>
                    <a:bodyPr/>
                    <a:lstStyle/>
                    <a:p>
                      <a:r>
                        <a:rPr lang="en-US" sz="2400" dirty="0"/>
                        <a:t>One-Hot Encoding</a:t>
                      </a:r>
                    </a:p>
                  </a:txBody>
                  <a:tcPr marL="78813" marR="78813" marT="39406" marB="39406" anchor="ctr"/>
                </a:tc>
                <a:tc>
                  <a:txBody>
                    <a:bodyPr/>
                    <a:lstStyle/>
                    <a:p>
                      <a:r>
                        <a:rPr lang="en-US" sz="2400" dirty="0"/>
                        <a:t>Nominal variables</a:t>
                      </a:r>
                    </a:p>
                  </a:txBody>
                  <a:tcPr marL="78813" marR="78813" marT="39406" marB="39406" anchor="ctr"/>
                </a:tc>
                <a:tc>
                  <a:txBody>
                    <a:bodyPr/>
                    <a:lstStyle/>
                    <a:p>
                      <a:r>
                        <a:rPr lang="en-US" sz="2400" dirty="0"/>
                        <a:t>No order</a:t>
                      </a:r>
                    </a:p>
                  </a:txBody>
                  <a:tcPr marL="78813" marR="78813" marT="39406" marB="39406" anchor="ctr"/>
                </a:tc>
                <a:tc>
                  <a:txBody>
                    <a:bodyPr/>
                    <a:lstStyle/>
                    <a:p>
                      <a:r>
                        <a:rPr lang="en-US" sz="2400" dirty="0"/>
                        <a:t>High dimensionality</a:t>
                      </a:r>
                    </a:p>
                  </a:txBody>
                  <a:tcPr marL="78813" marR="78813" marT="39406" marB="39406" anchor="ctr"/>
                </a:tc>
                <a:extLst>
                  <a:ext uri="{0D108BD9-81ED-4DB2-BD59-A6C34878D82A}">
                    <a16:rowId xmlns:a16="http://schemas.microsoft.com/office/drawing/2014/main" val="526222684"/>
                  </a:ext>
                </a:extLst>
              </a:tr>
              <a:tr h="865064">
                <a:tc>
                  <a:txBody>
                    <a:bodyPr/>
                    <a:lstStyle/>
                    <a:p>
                      <a:r>
                        <a:rPr lang="en-US" sz="2400" dirty="0"/>
                        <a:t>Ordinal Encoding</a:t>
                      </a:r>
                    </a:p>
                  </a:txBody>
                  <a:tcPr marL="78813" marR="78813" marT="39406" marB="39406" anchor="ctr"/>
                </a:tc>
                <a:tc>
                  <a:txBody>
                    <a:bodyPr/>
                    <a:lstStyle/>
                    <a:p>
                      <a:r>
                        <a:rPr lang="en-US" sz="2400" dirty="0"/>
                        <a:t>Ordered categories</a:t>
                      </a:r>
                    </a:p>
                  </a:txBody>
                  <a:tcPr marL="78813" marR="78813" marT="39406" marB="39406" anchor="ctr"/>
                </a:tc>
                <a:tc>
                  <a:txBody>
                    <a:bodyPr/>
                    <a:lstStyle/>
                    <a:p>
                      <a:r>
                        <a:rPr lang="en-US" sz="2400" dirty="0"/>
                        <a:t>Keeps order</a:t>
                      </a:r>
                    </a:p>
                  </a:txBody>
                  <a:tcPr marL="78813" marR="78813" marT="39406" marB="39406" anchor="ctr"/>
                </a:tc>
                <a:tc>
                  <a:txBody>
                    <a:bodyPr/>
                    <a:lstStyle/>
                    <a:p>
                      <a:r>
                        <a:rPr lang="en-US" sz="2400" dirty="0"/>
                        <a:t>Not for nominal</a:t>
                      </a:r>
                    </a:p>
                  </a:txBody>
                  <a:tcPr marL="78813" marR="78813" marT="39406" marB="39406" anchor="ctr"/>
                </a:tc>
                <a:extLst>
                  <a:ext uri="{0D108BD9-81ED-4DB2-BD59-A6C34878D82A}">
                    <a16:rowId xmlns:a16="http://schemas.microsoft.com/office/drawing/2014/main" val="2861832512"/>
                  </a:ext>
                </a:extLst>
              </a:tr>
              <a:tr h="865064">
                <a:tc>
                  <a:txBody>
                    <a:bodyPr/>
                    <a:lstStyle/>
                    <a:p>
                      <a:r>
                        <a:rPr lang="en-US" sz="2400" dirty="0"/>
                        <a:t>Target Encoding</a:t>
                      </a:r>
                    </a:p>
                  </a:txBody>
                  <a:tcPr marL="78813" marR="78813" marT="39406" marB="39406" anchor="ctr"/>
                </a:tc>
                <a:tc>
                  <a:txBody>
                    <a:bodyPr/>
                    <a:lstStyle/>
                    <a:p>
                      <a:r>
                        <a:rPr lang="en-US" sz="2400" dirty="0"/>
                        <a:t>Large categories</a:t>
                      </a:r>
                    </a:p>
                  </a:txBody>
                  <a:tcPr marL="78813" marR="78813" marT="39406" marB="39406" anchor="ctr"/>
                </a:tc>
                <a:tc>
                  <a:txBody>
                    <a:bodyPr/>
                    <a:lstStyle/>
                    <a:p>
                      <a:r>
                        <a:rPr lang="en-US" sz="2400" dirty="0"/>
                        <a:t>Captures target info</a:t>
                      </a:r>
                    </a:p>
                  </a:txBody>
                  <a:tcPr marL="78813" marR="78813" marT="39406" marB="39406" anchor="ctr"/>
                </a:tc>
                <a:tc>
                  <a:txBody>
                    <a:bodyPr/>
                    <a:lstStyle/>
                    <a:p>
                      <a:r>
                        <a:rPr lang="en-US" sz="2400" dirty="0"/>
                        <a:t>Can cause leakage</a:t>
                      </a:r>
                    </a:p>
                  </a:txBody>
                  <a:tcPr marL="78813" marR="78813" marT="39406" marB="39406" anchor="ctr"/>
                </a:tc>
                <a:extLst>
                  <a:ext uri="{0D108BD9-81ED-4DB2-BD59-A6C34878D82A}">
                    <a16:rowId xmlns:a16="http://schemas.microsoft.com/office/drawing/2014/main" val="814548204"/>
                  </a:ext>
                </a:extLst>
              </a:tr>
            </a:tbl>
          </a:graphicData>
        </a:graphic>
      </p:graphicFrame>
    </p:spTree>
    <p:extLst>
      <p:ext uri="{BB962C8B-B14F-4D97-AF65-F5344CB8AC3E}">
        <p14:creationId xmlns:p14="http://schemas.microsoft.com/office/powerpoint/2010/main" val="341756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DA77-733C-F4F8-64F1-B89695B17432}"/>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1230EE41-D37C-2C1F-6F84-D3500B833E70}"/>
              </a:ext>
            </a:extLst>
          </p:cNvPr>
          <p:cNvSpPr>
            <a:spLocks noGrp="1"/>
          </p:cNvSpPr>
          <p:nvPr>
            <p:ph sz="quarter" idx="13"/>
          </p:nvPr>
        </p:nvSpPr>
        <p:spPr>
          <a:xfrm>
            <a:off x="6425930" y="1474913"/>
            <a:ext cx="4475312" cy="807496"/>
          </a:xfrm>
        </p:spPr>
        <p:txBody>
          <a:bodyPr/>
          <a:lstStyle/>
          <a:p>
            <a:pPr>
              <a:lnSpc>
                <a:spcPct val="150000"/>
              </a:lnSpc>
            </a:pPr>
            <a:r>
              <a:rPr lang="en-US" sz="2400" dirty="0">
                <a:solidFill>
                  <a:schemeClr val="tx1"/>
                </a:solidFill>
              </a:rPr>
              <a:t>Simple linear regression.</a:t>
            </a:r>
          </a:p>
          <a:p>
            <a:pPr>
              <a:lnSpc>
                <a:spcPct val="150000"/>
              </a:lnSpc>
            </a:pPr>
            <a:endParaRPr lang="en-US" dirty="0"/>
          </a:p>
          <a:p>
            <a:pPr>
              <a:lnSpc>
                <a:spcPct val="150000"/>
              </a:lnSpc>
            </a:pPr>
            <a:endParaRPr lang="en-US" dirty="0"/>
          </a:p>
          <a:p>
            <a:pPr marL="0" indent="0">
              <a:lnSpc>
                <a:spcPct val="150000"/>
              </a:lnSpc>
              <a:buNone/>
            </a:pP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3D01DE-A879-A5BE-C41F-5A552B97483F}"/>
                  </a:ext>
                </a:extLst>
              </p:cNvPr>
              <p:cNvSpPr txBox="1"/>
              <p:nvPr/>
            </p:nvSpPr>
            <p:spPr>
              <a:xfrm>
                <a:off x="5830375" y="3265586"/>
                <a:ext cx="6972761"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𝑦</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0</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1 </m:t>
                          </m:r>
                        </m:sub>
                      </m:sSub>
                      <m:r>
                        <a:rPr lang="sv-SE" sz="2400" b="0" i="1" smtClean="0">
                          <a:latin typeface="Cambria Math" panose="02040503050406030204" pitchFamily="18" charset="0"/>
                        </a:rPr>
                        <m:t>+</m:t>
                      </m:r>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b="0" i="1" smtClean="0">
                              <a:latin typeface="Cambria Math" panose="02040503050406030204" pitchFamily="18" charset="0"/>
                            </a:rPr>
                            <m:t>2</m:t>
                          </m:r>
                        </m:sub>
                      </m:sSub>
                      <m:sSub>
                        <m:sSubPr>
                          <m:ctrlPr>
                            <a:rPr lang="sv-SE" sz="2400" i="1">
                              <a:latin typeface="Cambria Math" panose="02040503050406030204" pitchFamily="18" charset="0"/>
                            </a:rPr>
                          </m:ctrlPr>
                        </m:sSubPr>
                        <m:e>
                          <m:r>
                            <a:rPr lang="sv-SE" sz="2400" i="1">
                              <a:latin typeface="Cambria Math" panose="02040503050406030204" pitchFamily="18" charset="0"/>
                            </a:rPr>
                            <m:t>𝑥</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m:t>
                      </m:r>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b="0" i="1" smtClean="0">
                              <a:latin typeface="Cambria Math" panose="02040503050406030204" pitchFamily="18" charset="0"/>
                            </a:rPr>
                            <m:t>𝑛</m:t>
                          </m:r>
                        </m:sub>
                      </m:sSub>
                      <m:sSub>
                        <m:sSubPr>
                          <m:ctrlPr>
                            <a:rPr lang="sv-SE" sz="2400" i="1">
                              <a:latin typeface="Cambria Math" panose="02040503050406030204" pitchFamily="18" charset="0"/>
                            </a:rPr>
                          </m:ctrlPr>
                        </m:sSubPr>
                        <m:e>
                          <m:r>
                            <a:rPr lang="sv-SE" sz="2400" i="1">
                              <a:latin typeface="Cambria Math" panose="02040503050406030204" pitchFamily="18" charset="0"/>
                            </a:rPr>
                            <m:t>𝑥</m:t>
                          </m:r>
                        </m:e>
                        <m:sub>
                          <m:r>
                            <a:rPr lang="sv-SE" sz="2400" b="0" i="1" smtClean="0">
                              <a:latin typeface="Cambria Math" panose="02040503050406030204" pitchFamily="18" charset="0"/>
                            </a:rPr>
                            <m:t>𝑛</m:t>
                          </m:r>
                        </m:sub>
                      </m:sSub>
                      <m:r>
                        <a:rPr lang="sv-SE" sz="2400" b="0" i="1" smtClean="0">
                          <a:latin typeface="Cambria Math" panose="02040503050406030204" pitchFamily="18" charset="0"/>
                        </a:rPr>
                        <m:t>+ </m:t>
                      </m:r>
                      <m:r>
                        <m:rPr>
                          <m:sty m:val="p"/>
                        </m:rPr>
                        <a:rPr lang="sv-SE" sz="2400" b="0" i="1" smtClean="0">
                          <a:latin typeface="Cambria Math" panose="02040503050406030204" pitchFamily="18" charset="0"/>
                        </a:rPr>
                        <m:t>ϵ</m:t>
                      </m:r>
                    </m:oMath>
                  </m:oMathPara>
                </a14:m>
                <a:endParaRPr lang="sv-SE" sz="2400" b="0" i="1" dirty="0">
                  <a:latin typeface="Work Sans" pitchFamily="2" charset="77"/>
                </a:endParaRPr>
              </a:p>
              <a:p>
                <a:endParaRPr lang="en-US" dirty="0">
                  <a:latin typeface="Work Sans" pitchFamily="2" charset="77"/>
                </a:endParaRPr>
              </a:p>
            </p:txBody>
          </p:sp>
        </mc:Choice>
        <mc:Fallback xmlns="">
          <p:sp>
            <p:nvSpPr>
              <p:cNvPr id="36" name="TextBox 35">
                <a:extLst>
                  <a:ext uri="{FF2B5EF4-FFF2-40B4-BE49-F238E27FC236}">
                    <a16:creationId xmlns:a16="http://schemas.microsoft.com/office/drawing/2014/main" id="{BF3D01DE-A879-A5BE-C41F-5A552B97483F}"/>
                  </a:ext>
                </a:extLst>
              </p:cNvPr>
              <p:cNvSpPr txBox="1">
                <a:spLocks noRot="1" noChangeAspect="1" noMove="1" noResize="1" noEditPoints="1" noAdjustHandles="1" noChangeArrowheads="1" noChangeShapeType="1" noTextEdit="1"/>
              </p:cNvSpPr>
              <p:nvPr/>
            </p:nvSpPr>
            <p:spPr>
              <a:xfrm>
                <a:off x="5830375" y="3265586"/>
                <a:ext cx="6972761" cy="7386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1D04719-53F7-65F1-D951-3F754C0E1C5F}"/>
                  </a:ext>
                </a:extLst>
              </p:cNvPr>
              <p:cNvSpPr txBox="1"/>
              <p:nvPr/>
            </p:nvSpPr>
            <p:spPr>
              <a:xfrm>
                <a:off x="8189606" y="3945163"/>
                <a:ext cx="26344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1</m:t>
                          </m:r>
                        </m:sub>
                      </m:sSub>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 …,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𝑛</m:t>
                          </m:r>
                        </m:sub>
                      </m:sSub>
                    </m:oMath>
                  </m:oMathPara>
                </a14:m>
                <a:endParaRPr lang="en-US" sz="2400" dirty="0">
                  <a:latin typeface="Work Sans" pitchFamily="2" charset="77"/>
                </a:endParaRPr>
              </a:p>
            </p:txBody>
          </p:sp>
        </mc:Choice>
        <mc:Fallback xmlns="">
          <p:sp>
            <p:nvSpPr>
              <p:cNvPr id="38" name="TextBox 37">
                <a:extLst>
                  <a:ext uri="{FF2B5EF4-FFF2-40B4-BE49-F238E27FC236}">
                    <a16:creationId xmlns:a16="http://schemas.microsoft.com/office/drawing/2014/main" id="{D1D04719-53F7-65F1-D951-3F754C0E1C5F}"/>
                  </a:ext>
                </a:extLst>
              </p:cNvPr>
              <p:cNvSpPr txBox="1">
                <a:spLocks noRot="1" noChangeAspect="1" noMove="1" noResize="1" noEditPoints="1" noAdjustHandles="1" noChangeArrowheads="1" noChangeShapeType="1" noTextEdit="1"/>
              </p:cNvSpPr>
              <p:nvPr/>
            </p:nvSpPr>
            <p:spPr>
              <a:xfrm>
                <a:off x="8189606" y="3945163"/>
                <a:ext cx="2634420" cy="461665"/>
              </a:xfrm>
              <a:prstGeom prst="rect">
                <a:avLst/>
              </a:prstGeom>
              <a:blipFill>
                <a:blip r:embed="rId3"/>
                <a:stretch>
                  <a:fillRect b="-1842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3F1208C9-FE66-5B50-9F66-25195B921C22}"/>
              </a:ext>
            </a:extLst>
          </p:cNvPr>
          <p:cNvSpPr txBox="1"/>
          <p:nvPr/>
        </p:nvSpPr>
        <p:spPr>
          <a:xfrm>
            <a:off x="5553412" y="4050347"/>
            <a:ext cx="2035773" cy="830997"/>
          </a:xfrm>
          <a:prstGeom prst="rect">
            <a:avLst/>
          </a:prstGeom>
          <a:noFill/>
        </p:spPr>
        <p:txBody>
          <a:bodyPr wrap="square" rtlCol="0">
            <a:spAutoFit/>
          </a:bodyPr>
          <a:lstStyle/>
          <a:p>
            <a:r>
              <a:rPr lang="en-US" sz="2400" dirty="0">
                <a:latin typeface="Work Sans" pitchFamily="2" charset="77"/>
              </a:rPr>
              <a:t>Dependable</a:t>
            </a:r>
            <a:br>
              <a:rPr lang="en-US" sz="2400" dirty="0">
                <a:latin typeface="Work Sans" pitchFamily="2" charset="77"/>
              </a:rPr>
            </a:br>
            <a:r>
              <a:rPr lang="en-US" sz="2400" dirty="0">
                <a:latin typeface="Work Sans" pitchFamily="2" charset="77"/>
              </a:rPr>
              <a:t> Variable</a:t>
            </a:r>
          </a:p>
        </p:txBody>
      </p:sp>
      <p:sp>
        <p:nvSpPr>
          <p:cNvPr id="40" name="TextBox 39">
            <a:extLst>
              <a:ext uri="{FF2B5EF4-FFF2-40B4-BE49-F238E27FC236}">
                <a16:creationId xmlns:a16="http://schemas.microsoft.com/office/drawing/2014/main" id="{B919F03E-8578-CF77-D615-F42800066356}"/>
              </a:ext>
            </a:extLst>
          </p:cNvPr>
          <p:cNvSpPr txBox="1"/>
          <p:nvPr/>
        </p:nvSpPr>
        <p:spPr>
          <a:xfrm>
            <a:off x="7819177" y="4366776"/>
            <a:ext cx="3831077" cy="461665"/>
          </a:xfrm>
          <a:prstGeom prst="rect">
            <a:avLst/>
          </a:prstGeom>
          <a:noFill/>
        </p:spPr>
        <p:txBody>
          <a:bodyPr wrap="square" rtlCol="0">
            <a:spAutoFit/>
          </a:bodyPr>
          <a:lstStyle/>
          <a:p>
            <a:r>
              <a:rPr lang="en-US" sz="2400" dirty="0">
                <a:latin typeface="Work Sans" pitchFamily="2" charset="77"/>
              </a:rPr>
              <a:t>Independent Variables</a:t>
            </a:r>
          </a:p>
        </p:txBody>
      </p:sp>
      <p:cxnSp>
        <p:nvCxnSpPr>
          <p:cNvPr id="42" name="Straight Arrow Connector 41">
            <a:extLst>
              <a:ext uri="{FF2B5EF4-FFF2-40B4-BE49-F238E27FC236}">
                <a16:creationId xmlns:a16="http://schemas.microsoft.com/office/drawing/2014/main" id="{B4E18159-ACA5-E9A4-3971-6D0C694DECAF}"/>
              </a:ext>
            </a:extLst>
          </p:cNvPr>
          <p:cNvCxnSpPr>
            <a:cxnSpLocks/>
          </p:cNvCxnSpPr>
          <p:nvPr/>
        </p:nvCxnSpPr>
        <p:spPr>
          <a:xfrm flipV="1">
            <a:off x="6831771" y="3679522"/>
            <a:ext cx="0" cy="369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330ADC-F5A0-7171-79D2-BC72DF689929}"/>
              </a:ext>
            </a:extLst>
          </p:cNvPr>
          <p:cNvCxnSpPr>
            <a:cxnSpLocks/>
          </p:cNvCxnSpPr>
          <p:nvPr/>
        </p:nvCxnSpPr>
        <p:spPr>
          <a:xfrm flipH="1" flipV="1">
            <a:off x="7647626" y="3716140"/>
            <a:ext cx="404125" cy="3327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6AE540-C45D-34F1-3756-B17FD96FCC7F}"/>
                  </a:ext>
                </a:extLst>
              </p:cNvPr>
              <p:cNvSpPr txBox="1"/>
              <p:nvPr/>
            </p:nvSpPr>
            <p:spPr>
              <a:xfrm>
                <a:off x="7822078" y="5027226"/>
                <a:ext cx="20357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1 </m:t>
                          </m:r>
                        </m:sub>
                      </m:sSub>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 …,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𝑛</m:t>
                          </m:r>
                        </m:sub>
                      </m:sSub>
                    </m:oMath>
                  </m:oMathPara>
                </a14:m>
                <a:endParaRPr lang="en-US" sz="2400" dirty="0">
                  <a:latin typeface="Work Sans" pitchFamily="2" charset="77"/>
                </a:endParaRPr>
              </a:p>
            </p:txBody>
          </p:sp>
        </mc:Choice>
        <mc:Fallback xmlns="">
          <p:sp>
            <p:nvSpPr>
              <p:cNvPr id="47" name="TextBox 46">
                <a:extLst>
                  <a:ext uri="{FF2B5EF4-FFF2-40B4-BE49-F238E27FC236}">
                    <a16:creationId xmlns:a16="http://schemas.microsoft.com/office/drawing/2014/main" id="{716AE540-C45D-34F1-3756-B17FD96FCC7F}"/>
                  </a:ext>
                </a:extLst>
              </p:cNvPr>
              <p:cNvSpPr txBox="1">
                <a:spLocks noRot="1" noChangeAspect="1" noMove="1" noResize="1" noEditPoints="1" noAdjustHandles="1" noChangeArrowheads="1" noChangeShapeType="1" noTextEdit="1"/>
              </p:cNvSpPr>
              <p:nvPr/>
            </p:nvSpPr>
            <p:spPr>
              <a:xfrm>
                <a:off x="7822078" y="5027226"/>
                <a:ext cx="2035773" cy="461665"/>
              </a:xfrm>
              <a:prstGeom prst="rect">
                <a:avLst/>
              </a:prstGeom>
              <a:blipFill>
                <a:blip r:embed="rId4"/>
                <a:stretch>
                  <a:fillRect b="-21622"/>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7426569-AEB0-62D1-6C4D-BA997063E076}"/>
              </a:ext>
            </a:extLst>
          </p:cNvPr>
          <p:cNvSpPr txBox="1"/>
          <p:nvPr/>
        </p:nvSpPr>
        <p:spPr>
          <a:xfrm>
            <a:off x="7079578" y="5365183"/>
            <a:ext cx="3677542" cy="830997"/>
          </a:xfrm>
          <a:prstGeom prst="rect">
            <a:avLst/>
          </a:prstGeom>
          <a:noFill/>
        </p:spPr>
        <p:txBody>
          <a:bodyPr wrap="square" rtlCol="0">
            <a:spAutoFit/>
          </a:bodyPr>
          <a:lstStyle/>
          <a:p>
            <a:pPr algn="ctr"/>
            <a:r>
              <a:rPr lang="en-US" sz="2400" dirty="0">
                <a:latin typeface="Work Sans" pitchFamily="2" charset="77"/>
              </a:rPr>
              <a:t>Coefficients of the independent variables.</a:t>
            </a:r>
          </a:p>
        </p:txBody>
      </p:sp>
      <p:sp>
        <p:nvSpPr>
          <p:cNvPr id="49" name="TextBox 48">
            <a:extLst>
              <a:ext uri="{FF2B5EF4-FFF2-40B4-BE49-F238E27FC236}">
                <a16:creationId xmlns:a16="http://schemas.microsoft.com/office/drawing/2014/main" id="{AFDEADBA-15A8-7A29-AE3F-2BD8316BEA0B}"/>
              </a:ext>
            </a:extLst>
          </p:cNvPr>
          <p:cNvSpPr txBox="1"/>
          <p:nvPr/>
        </p:nvSpPr>
        <p:spPr>
          <a:xfrm>
            <a:off x="7647626" y="3997954"/>
            <a:ext cx="1436181" cy="461665"/>
          </a:xfrm>
          <a:prstGeom prst="rect">
            <a:avLst/>
          </a:prstGeom>
          <a:noFill/>
        </p:spPr>
        <p:txBody>
          <a:bodyPr wrap="square" rtlCol="0">
            <a:spAutoFit/>
          </a:bodyPr>
          <a:lstStyle/>
          <a:p>
            <a:r>
              <a:rPr lang="en-US" sz="2400" dirty="0">
                <a:latin typeface="Work Sans" pitchFamily="2" charset="77"/>
              </a:rPr>
              <a:t>Bias</a:t>
            </a:r>
          </a:p>
        </p:txBody>
      </p:sp>
      <p:cxnSp>
        <p:nvCxnSpPr>
          <p:cNvPr id="50" name="Straight Arrow Connector 49">
            <a:extLst>
              <a:ext uri="{FF2B5EF4-FFF2-40B4-BE49-F238E27FC236}">
                <a16:creationId xmlns:a16="http://schemas.microsoft.com/office/drawing/2014/main" id="{3294326F-FE35-588A-ED1A-6320B3ACDEF7}"/>
              </a:ext>
            </a:extLst>
          </p:cNvPr>
          <p:cNvCxnSpPr>
            <a:cxnSpLocks/>
          </p:cNvCxnSpPr>
          <p:nvPr/>
        </p:nvCxnSpPr>
        <p:spPr>
          <a:xfrm flipV="1">
            <a:off x="11374244" y="3678298"/>
            <a:ext cx="367990" cy="3259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906A25-524E-C6EE-C595-86991404063F}"/>
              </a:ext>
            </a:extLst>
          </p:cNvPr>
          <p:cNvSpPr txBox="1"/>
          <p:nvPr/>
        </p:nvSpPr>
        <p:spPr>
          <a:xfrm>
            <a:off x="10394497" y="3774967"/>
            <a:ext cx="1436181" cy="461665"/>
          </a:xfrm>
          <a:prstGeom prst="rect">
            <a:avLst/>
          </a:prstGeom>
          <a:noFill/>
        </p:spPr>
        <p:txBody>
          <a:bodyPr wrap="square" rtlCol="0">
            <a:spAutoFit/>
          </a:bodyPr>
          <a:lstStyle/>
          <a:p>
            <a:r>
              <a:rPr lang="en-US" sz="2400" dirty="0">
                <a:latin typeface="Work Sans" pitchFamily="2" charset="77"/>
              </a:rPr>
              <a:t>Error</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06ECD4C-EB4F-5010-2225-3EC7F03C1844}"/>
                  </a:ext>
                </a:extLst>
              </p:cNvPr>
              <p:cNvSpPr txBox="1"/>
              <p:nvPr/>
            </p:nvSpPr>
            <p:spPr>
              <a:xfrm>
                <a:off x="6571298" y="2148535"/>
                <a:ext cx="299415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𝑦</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0</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1 </m:t>
                          </m:r>
                        </m:sub>
                      </m:sSub>
                      <m:r>
                        <a:rPr lang="sv-SE" sz="2400" b="0" i="1" smtClean="0">
                          <a:latin typeface="Cambria Math" panose="02040503050406030204" pitchFamily="18" charset="0"/>
                        </a:rPr>
                        <m:t>+ </m:t>
                      </m:r>
                      <m:r>
                        <m:rPr>
                          <m:sty m:val="p"/>
                        </m:rPr>
                        <a:rPr lang="sv-SE" sz="2400" b="0" i="1" smtClean="0">
                          <a:latin typeface="Cambria Math" panose="02040503050406030204" pitchFamily="18" charset="0"/>
                        </a:rPr>
                        <m:t>ϵ</m:t>
                      </m:r>
                    </m:oMath>
                  </m:oMathPara>
                </a14:m>
                <a:endParaRPr lang="sv-SE" sz="2400" b="0" i="1" dirty="0">
                  <a:latin typeface="Work Sans" pitchFamily="2" charset="77"/>
                </a:endParaRPr>
              </a:p>
              <a:p>
                <a:endParaRPr lang="en-US" dirty="0">
                  <a:latin typeface="Work Sans" pitchFamily="2" charset="77"/>
                </a:endParaRPr>
              </a:p>
            </p:txBody>
          </p:sp>
        </mc:Choice>
        <mc:Fallback xmlns="">
          <p:sp>
            <p:nvSpPr>
              <p:cNvPr id="54" name="TextBox 53">
                <a:extLst>
                  <a:ext uri="{FF2B5EF4-FFF2-40B4-BE49-F238E27FC236}">
                    <a16:creationId xmlns:a16="http://schemas.microsoft.com/office/drawing/2014/main" id="{A06ECD4C-EB4F-5010-2225-3EC7F03C1844}"/>
                  </a:ext>
                </a:extLst>
              </p:cNvPr>
              <p:cNvSpPr txBox="1">
                <a:spLocks noRot="1" noChangeAspect="1" noMove="1" noResize="1" noEditPoints="1" noAdjustHandles="1" noChangeArrowheads="1" noChangeShapeType="1" noTextEdit="1"/>
              </p:cNvSpPr>
              <p:nvPr/>
            </p:nvSpPr>
            <p:spPr>
              <a:xfrm>
                <a:off x="6571298" y="2148535"/>
                <a:ext cx="2994150" cy="738664"/>
              </a:xfrm>
              <a:prstGeom prst="rect">
                <a:avLst/>
              </a:prstGeom>
              <a:blipFill>
                <a:blip r:embed="rId5"/>
                <a:stretch>
                  <a:fillRect/>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B3F8E2B-E08D-81FA-5DF2-FE106535856B}"/>
              </a:ext>
            </a:extLst>
          </p:cNvPr>
          <p:cNvSpPr txBox="1">
            <a:spLocks/>
          </p:cNvSpPr>
          <p:nvPr/>
        </p:nvSpPr>
        <p:spPr>
          <a:xfrm>
            <a:off x="1181204" y="1835186"/>
            <a:ext cx="5052328" cy="3409363"/>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rPr>
              <a:t>A statistical method </a:t>
            </a:r>
          </a:p>
          <a:p>
            <a:pPr>
              <a:lnSpc>
                <a:spcPct val="150000"/>
              </a:lnSpc>
            </a:pPr>
            <a:r>
              <a:rPr lang="en-US" sz="2400" dirty="0">
                <a:solidFill>
                  <a:schemeClr val="tx1"/>
                </a:solidFill>
              </a:rPr>
              <a:t>used to model the relationship between a dependent variable (target) and one or model independent variables (predictors)</a:t>
            </a:r>
          </a:p>
          <a:p>
            <a:pPr>
              <a:lnSpc>
                <a:spcPct val="150000"/>
              </a:lnSpc>
            </a:pPr>
            <a:r>
              <a:rPr lang="en-US" sz="2400" dirty="0">
                <a:solidFill>
                  <a:schemeClr val="tx1"/>
                </a:solidFill>
              </a:rPr>
              <a:t>fit a linear equation to the observed data.</a:t>
            </a:r>
          </a:p>
          <a:p>
            <a:pPr>
              <a:lnSpc>
                <a:spcPct val="150000"/>
              </a:lnSpc>
            </a:pPr>
            <a:endParaRPr lang="en-US" dirty="0"/>
          </a:p>
          <a:p>
            <a:pPr>
              <a:lnSpc>
                <a:spcPct val="150000"/>
              </a:lnSpc>
            </a:pPr>
            <a:endParaRPr lang="en-US" dirty="0"/>
          </a:p>
          <a:p>
            <a:pPr marL="0" indent="0">
              <a:lnSpc>
                <a:spcPct val="150000"/>
              </a:lnSpc>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63500EE4-C075-B4A4-2527-C5D86DF80FF5}"/>
              </a:ext>
            </a:extLst>
          </p:cNvPr>
          <p:cNvSpPr txBox="1">
            <a:spLocks/>
          </p:cNvSpPr>
          <p:nvPr/>
        </p:nvSpPr>
        <p:spPr>
          <a:xfrm>
            <a:off x="6425930" y="2602965"/>
            <a:ext cx="4669525" cy="807496"/>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rPr>
              <a:t>Multiple-linear regression.</a:t>
            </a:r>
          </a:p>
          <a:p>
            <a:pPr>
              <a:lnSpc>
                <a:spcPct val="150000"/>
              </a:lnSpc>
            </a:pPr>
            <a:endParaRPr lang="en-US" dirty="0"/>
          </a:p>
          <a:p>
            <a:pPr>
              <a:lnSpc>
                <a:spcPct val="150000"/>
              </a:lnSpc>
            </a:pPr>
            <a:endParaRPr lang="en-US" dirty="0"/>
          </a:p>
          <a:p>
            <a:pPr marL="0" indent="0">
              <a:lnSpc>
                <a:spcPct val="150000"/>
              </a:lnSpc>
              <a:buFont typeface="Arial" panose="020B0604020202020204" pitchFamily="34" charset="0"/>
              <a:buNone/>
            </a:pPr>
            <a:endParaRPr lang="en-US" dirty="0"/>
          </a:p>
        </p:txBody>
      </p:sp>
    </p:spTree>
    <p:extLst>
      <p:ext uri="{BB962C8B-B14F-4D97-AF65-F5344CB8AC3E}">
        <p14:creationId xmlns:p14="http://schemas.microsoft.com/office/powerpoint/2010/main" val="1303017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0BAC-B334-786C-00D5-133CB0C9E3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69441C-4FD0-BC21-D293-2A923717C364}"/>
              </a:ext>
            </a:extLst>
          </p:cNvPr>
          <p:cNvSpPr>
            <a:spLocks noGrp="1"/>
          </p:cNvSpPr>
          <p:nvPr>
            <p:ph sz="quarter" idx="13"/>
          </p:nvPr>
        </p:nvSpPr>
        <p:spPr>
          <a:xfrm>
            <a:off x="4762896" y="3224644"/>
            <a:ext cx="3228108" cy="408711"/>
          </a:xfrm>
        </p:spPr>
        <p:txBody>
          <a:bodyPr/>
          <a:lstStyle/>
          <a:p>
            <a:pPr marL="0" indent="0">
              <a:buNone/>
            </a:pPr>
            <a:r>
              <a:rPr lang="en-US" sz="4000" dirty="0"/>
              <a:t>Hands-on</a:t>
            </a:r>
          </a:p>
        </p:txBody>
      </p:sp>
    </p:spTree>
    <p:extLst>
      <p:ext uri="{BB962C8B-B14F-4D97-AF65-F5344CB8AC3E}">
        <p14:creationId xmlns:p14="http://schemas.microsoft.com/office/powerpoint/2010/main" val="153548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AI-generated content may be incorrect.">
            <a:extLst>
              <a:ext uri="{FF2B5EF4-FFF2-40B4-BE49-F238E27FC236}">
                <a16:creationId xmlns:a16="http://schemas.microsoft.com/office/drawing/2014/main" id="{35F11A3C-8C96-FDCF-F93D-442ED3E0278A}"/>
              </a:ext>
            </a:extLst>
          </p:cNvPr>
          <p:cNvPicPr>
            <a:picLocks noChangeAspect="1"/>
          </p:cNvPicPr>
          <p:nvPr/>
        </p:nvPicPr>
        <p:blipFill>
          <a:blip r:embed="rId2"/>
          <a:stretch>
            <a:fillRect/>
          </a:stretch>
        </p:blipFill>
        <p:spPr>
          <a:xfrm>
            <a:off x="947738" y="2701855"/>
            <a:ext cx="4262617" cy="2408378"/>
          </a:xfrm>
          <a:prstGeom prst="rect">
            <a:avLst/>
          </a:prstGeom>
          <a:noFill/>
        </p:spPr>
      </p:pic>
      <p:sp>
        <p:nvSpPr>
          <p:cNvPr id="3" name="Content Placeholder 2">
            <a:extLst>
              <a:ext uri="{FF2B5EF4-FFF2-40B4-BE49-F238E27FC236}">
                <a16:creationId xmlns:a16="http://schemas.microsoft.com/office/drawing/2014/main" id="{F7671337-41C3-0937-7D50-F6691FB35BB7}"/>
              </a:ext>
            </a:extLst>
          </p:cNvPr>
          <p:cNvSpPr>
            <a:spLocks noGrp="1"/>
          </p:cNvSpPr>
          <p:nvPr>
            <p:ph sz="quarter" idx="20"/>
          </p:nvPr>
        </p:nvSpPr>
        <p:spPr>
          <a:xfrm>
            <a:off x="5519738" y="1794076"/>
            <a:ext cx="6054946" cy="3993949"/>
          </a:xfrm>
        </p:spPr>
        <p:txBody>
          <a:bodyPr>
            <a:normAutofit/>
          </a:bodyPr>
          <a:lstStyle/>
          <a:p>
            <a:r>
              <a:rPr lang="en-US" sz="2000" b="1" i="0" u="none" strike="noStrike" dirty="0">
                <a:solidFill>
                  <a:schemeClr val="tx1"/>
                </a:solidFill>
                <a:effectLst/>
              </a:rPr>
              <a:t>Q:</a:t>
            </a:r>
            <a:r>
              <a:rPr lang="en-US" sz="2000" b="0" i="0" u="none" strike="noStrike" dirty="0">
                <a:solidFill>
                  <a:schemeClr val="tx1"/>
                </a:solidFill>
                <a:effectLst/>
              </a:rPr>
              <a:t> given the temperature, what is the predicted number of ice-cream that I will sell?</a:t>
            </a:r>
            <a:endParaRPr lang="en-US" sz="2000" dirty="0">
              <a:solidFill>
                <a:schemeClr val="tx1"/>
              </a:solidFill>
            </a:endParaRPr>
          </a:p>
          <a:p>
            <a:endParaRPr lang="en-US" sz="2000" b="0" i="0" u="none" strike="noStrike" dirty="0">
              <a:solidFill>
                <a:schemeClr val="tx1"/>
              </a:solidFill>
              <a:effectLst/>
            </a:endParaRPr>
          </a:p>
          <a:p>
            <a:pPr rtl="0"/>
            <a:r>
              <a:rPr lang="en-US" sz="2000" b="1" i="0" u="none" strike="noStrike" dirty="0">
                <a:solidFill>
                  <a:schemeClr val="tx1"/>
                </a:solidFill>
                <a:effectLst/>
              </a:rPr>
              <a:t>Assumption:</a:t>
            </a:r>
            <a:r>
              <a:rPr lang="en-US" sz="2000" b="0" i="0" u="none" strike="noStrike" dirty="0">
                <a:solidFill>
                  <a:schemeClr val="tx1"/>
                </a:solidFill>
                <a:effectLst/>
              </a:rPr>
              <a:t> There is a linear relationship between the temperature (independent variable) and sold ice-cream (dependent variable)</a:t>
            </a:r>
            <a:endParaRPr lang="en-US" sz="2000" dirty="0">
              <a:solidFill>
                <a:schemeClr val="tx1"/>
              </a:solidFill>
            </a:endParaRPr>
          </a:p>
          <a:p>
            <a:pPr marL="0" indent="0" rtl="0">
              <a:buNone/>
            </a:pPr>
            <a:endParaRPr lang="en-US" sz="2000" dirty="0">
              <a:solidFill>
                <a:schemeClr val="tx1"/>
              </a:solidFill>
            </a:endParaRPr>
          </a:p>
          <a:p>
            <a:pPr rtl="0"/>
            <a:r>
              <a:rPr lang="en-US" sz="2000" b="1" i="0" u="none" strike="noStrike" dirty="0">
                <a:solidFill>
                  <a:schemeClr val="tx1"/>
                </a:solidFill>
                <a:effectLst/>
              </a:rPr>
              <a:t>Linear model:</a:t>
            </a:r>
            <a:r>
              <a:rPr lang="en-US" sz="2000" b="0" i="0" u="none" strike="noStrike" dirty="0">
                <a:solidFill>
                  <a:schemeClr val="tx1"/>
                </a:solidFill>
                <a:effectLst/>
              </a:rPr>
              <a:t> dependent variable is a weighted sum of the independent variable, plus a bias (intercept)</a:t>
            </a:r>
            <a:endParaRPr lang="en-US" sz="2000" dirty="0">
              <a:solidFill>
                <a:schemeClr val="tx1"/>
              </a:solidFill>
            </a:endParaRPr>
          </a:p>
          <a:p>
            <a:pPr rtl="0"/>
            <a:endParaRPr lang="en-US" b="0" i="0" u="none" strike="noStrike" dirty="0">
              <a:effectLst/>
            </a:endParaRPr>
          </a:p>
          <a:p>
            <a:pPr rtl="0"/>
            <a:endParaRPr lang="en-US" b="0" i="0" u="none" strike="noStrike" dirty="0">
              <a:effectLst/>
            </a:endParaRPr>
          </a:p>
          <a:p>
            <a:endParaRPr lang="en-US" dirty="0"/>
          </a:p>
          <a:p>
            <a:endParaRPr lang="en-US" dirty="0"/>
          </a:p>
        </p:txBody>
      </p:sp>
      <p:sp>
        <p:nvSpPr>
          <p:cNvPr id="2" name="Title 1">
            <a:extLst>
              <a:ext uri="{FF2B5EF4-FFF2-40B4-BE49-F238E27FC236}">
                <a16:creationId xmlns:a16="http://schemas.microsoft.com/office/drawing/2014/main" id="{CC977E81-525D-CB46-D2FB-CB7BDE4C74F1}"/>
              </a:ext>
            </a:extLst>
          </p:cNvPr>
          <p:cNvSpPr>
            <a:spLocks noGrp="1"/>
          </p:cNvSpPr>
          <p:nvPr>
            <p:ph type="title"/>
          </p:nvPr>
        </p:nvSpPr>
        <p:spPr>
          <a:xfrm>
            <a:off x="947738" y="836612"/>
            <a:ext cx="4262617" cy="1052573"/>
          </a:xfrm>
        </p:spPr>
        <p:txBody>
          <a:bodyPr anchor="t">
            <a:normAutofit/>
          </a:bodyPr>
          <a:lstStyle/>
          <a:p>
            <a:r>
              <a:rPr lang="en-US" sz="2200"/>
              <a:t>Linear Regression (Example)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AEEE4D8-6ED3-5734-69BD-8021E56AB691}"/>
                  </a:ext>
                </a:extLst>
              </p:cNvPr>
              <p:cNvSpPr txBox="1"/>
              <p:nvPr/>
            </p:nvSpPr>
            <p:spPr>
              <a:xfrm>
                <a:off x="1455288" y="5811858"/>
                <a:ext cx="3555164"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 </m:t>
                      </m:r>
                      <m:r>
                        <a:rPr lang="sv-SE" sz="2400" b="0" i="1" smtClean="0">
                          <a:latin typeface="Cambria Math" panose="02040503050406030204" pitchFamily="18" charset="0"/>
                        </a:rPr>
                        <m:t>𝑓</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0</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𝑖</m:t>
                          </m:r>
                        </m:sub>
                      </m:sSub>
                    </m:oMath>
                  </m:oMathPara>
                </a14:m>
                <a:endParaRPr lang="sv-SE" sz="2400" b="0" i="1" dirty="0">
                  <a:latin typeface="Work Sans" pitchFamily="2" charset="77"/>
                </a:endParaRPr>
              </a:p>
              <a:p>
                <a:endParaRPr lang="en-US" dirty="0">
                  <a:latin typeface="Work Sans" pitchFamily="2" charset="77"/>
                </a:endParaRPr>
              </a:p>
            </p:txBody>
          </p:sp>
        </mc:Choice>
        <mc:Fallback>
          <p:sp>
            <p:nvSpPr>
              <p:cNvPr id="6" name="TextBox 5">
                <a:extLst>
                  <a:ext uri="{FF2B5EF4-FFF2-40B4-BE49-F238E27FC236}">
                    <a16:creationId xmlns:a16="http://schemas.microsoft.com/office/drawing/2014/main" id="{AAEEE4D8-6ED3-5734-69BD-8021E56AB691}"/>
                  </a:ext>
                </a:extLst>
              </p:cNvPr>
              <p:cNvSpPr txBox="1">
                <a:spLocks noRot="1" noChangeAspect="1" noMove="1" noResize="1" noEditPoints="1" noAdjustHandles="1" noChangeArrowheads="1" noChangeShapeType="1" noTextEdit="1"/>
              </p:cNvSpPr>
              <p:nvPr/>
            </p:nvSpPr>
            <p:spPr>
              <a:xfrm>
                <a:off x="1455288" y="5811858"/>
                <a:ext cx="3555164" cy="73866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3515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utput image">
            <a:extLst>
              <a:ext uri="{FF2B5EF4-FFF2-40B4-BE49-F238E27FC236}">
                <a16:creationId xmlns:a16="http://schemas.microsoft.com/office/drawing/2014/main" id="{30908D08-123D-A2A1-64DB-8C14CE3F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107" y="1460102"/>
            <a:ext cx="3598961" cy="3687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5051D5-1AAE-8B2B-C25E-AB59481FD13F}"/>
              </a:ext>
            </a:extLst>
          </p:cNvPr>
          <p:cNvSpPr>
            <a:spLocks noGrp="1"/>
          </p:cNvSpPr>
          <p:nvPr>
            <p:ph type="title"/>
          </p:nvPr>
        </p:nvSpPr>
        <p:spPr/>
        <p:txBody>
          <a:bodyPr/>
          <a:lstStyle/>
          <a:p>
            <a:r>
              <a:rPr lang="en-US" dirty="0"/>
              <a:t>Graphical representation of Linear model</a:t>
            </a:r>
          </a:p>
        </p:txBody>
      </p:sp>
      <p:sp>
        <p:nvSpPr>
          <p:cNvPr id="3" name="Content Placeholder 2">
            <a:extLst>
              <a:ext uri="{FF2B5EF4-FFF2-40B4-BE49-F238E27FC236}">
                <a16:creationId xmlns:a16="http://schemas.microsoft.com/office/drawing/2014/main" id="{80F60750-596B-3314-0454-B3D287D26DA0}"/>
              </a:ext>
            </a:extLst>
          </p:cNvPr>
          <p:cNvSpPr>
            <a:spLocks noGrp="1"/>
          </p:cNvSpPr>
          <p:nvPr>
            <p:ph sz="quarter" idx="13"/>
          </p:nvPr>
        </p:nvSpPr>
        <p:spPr>
          <a:xfrm>
            <a:off x="947738" y="1776413"/>
            <a:ext cx="3936778" cy="2853460"/>
          </a:xfrm>
        </p:spPr>
        <p:txBody>
          <a:bodyPr/>
          <a:lstStyle/>
          <a:p>
            <a:r>
              <a:rPr lang="en-US" sz="2400" dirty="0">
                <a:solidFill>
                  <a:schemeClr val="tx1"/>
                </a:solidFill>
              </a:rPr>
              <a:t>A line in 2-D (one independent variable)</a:t>
            </a:r>
          </a:p>
          <a:p>
            <a:pPr marL="0" indent="0">
              <a:buNone/>
            </a:pPr>
            <a:endParaRPr lang="en-US" sz="2400" dirty="0">
              <a:solidFill>
                <a:schemeClr val="tx1"/>
              </a:solidFill>
            </a:endParaRPr>
          </a:p>
          <a:p>
            <a:r>
              <a:rPr lang="en-US" sz="2400" dirty="0">
                <a:solidFill>
                  <a:schemeClr val="tx1"/>
                </a:solidFill>
              </a:rPr>
              <a:t>A plane in 3-D (two independent variables)</a:t>
            </a:r>
          </a:p>
          <a:p>
            <a:pPr marL="0" indent="0">
              <a:buNone/>
            </a:pPr>
            <a:endParaRPr lang="en-US" sz="2400" dirty="0">
              <a:solidFill>
                <a:schemeClr val="tx1"/>
              </a:solidFill>
            </a:endParaRPr>
          </a:p>
          <a:p>
            <a:r>
              <a:rPr lang="en-US" sz="2400" dirty="0">
                <a:solidFill>
                  <a:schemeClr val="tx1"/>
                </a:solidFill>
              </a:rPr>
              <a:t>A hyperplane in d-dimension (d-1 independent variables)</a:t>
            </a:r>
          </a:p>
        </p:txBody>
      </p:sp>
      <p:pic>
        <p:nvPicPr>
          <p:cNvPr id="2052" name="Picture 4" descr="Output image">
            <a:extLst>
              <a:ext uri="{FF2B5EF4-FFF2-40B4-BE49-F238E27FC236}">
                <a16:creationId xmlns:a16="http://schemas.microsoft.com/office/drawing/2014/main" id="{88EF2EE0-5284-D256-E125-6B58BC94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516" y="3889094"/>
            <a:ext cx="3262010" cy="261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6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6BF1-1010-8218-8958-2679DB49D31F}"/>
              </a:ext>
            </a:extLst>
          </p:cNvPr>
          <p:cNvSpPr>
            <a:spLocks noGrp="1"/>
          </p:cNvSpPr>
          <p:nvPr>
            <p:ph type="title"/>
          </p:nvPr>
        </p:nvSpPr>
        <p:spPr/>
        <p:txBody>
          <a:bodyPr/>
          <a:lstStyle/>
          <a:p>
            <a:r>
              <a:rPr lang="en-US" dirty="0"/>
              <a:t>Linear Regression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F467BE1-C79F-0218-BA5C-4992CD548B4F}"/>
                  </a:ext>
                </a:extLst>
              </p:cNvPr>
              <p:cNvSpPr txBox="1"/>
              <p:nvPr/>
            </p:nvSpPr>
            <p:spPr>
              <a:xfrm>
                <a:off x="681251" y="2173450"/>
                <a:ext cx="2576951"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sv-SE" sz="2400" b="0" i="0" smtClean="0">
                          <a:latin typeface="Cambria Math" panose="02040503050406030204" pitchFamily="18" charset="0"/>
                        </a:rPr>
                        <m:t>V</m:t>
                      </m:r>
                      <m:r>
                        <a:rPr lang="sv-SE" sz="2400" b="0" i="1" smtClean="0">
                          <a:latin typeface="Cambria Math" panose="02040503050406030204" pitchFamily="18" charset="0"/>
                        </a:rPr>
                        <m:t>𝑒𝑐𝑡𝑜𝑟</m:t>
                      </m:r>
                      <m:r>
                        <a:rPr lang="sv-SE" sz="2400" b="0" i="1" smtClean="0">
                          <a:latin typeface="Cambria Math" panose="02040503050406030204" pitchFamily="18" charset="0"/>
                        </a:rPr>
                        <m:t> </m:t>
                      </m:r>
                      <m:r>
                        <a:rPr lang="sv-SE" sz="2400" b="0" i="1" smtClean="0">
                          <a:latin typeface="Cambria Math" panose="02040503050406030204" pitchFamily="18" charset="0"/>
                        </a:rPr>
                        <m:t>𝑜𝑓</m:t>
                      </m:r>
                      <m:r>
                        <a:rPr lang="sv-SE" sz="2400" b="0" i="1" smtClean="0">
                          <a:latin typeface="Cambria Math" panose="02040503050406030204" pitchFamily="18" charset="0"/>
                        </a:rPr>
                        <m:t> </m:t>
                      </m:r>
                    </m:oMath>
                    <m:oMath xmlns:m="http://schemas.openxmlformats.org/officeDocument/2006/math">
                      <m:r>
                        <a:rPr lang="sv-SE" sz="2400" b="0" i="1" smtClean="0">
                          <a:latin typeface="Cambria Math" panose="02040503050406030204" pitchFamily="18" charset="0"/>
                        </a:rPr>
                        <m:t>𝑡𝑎𝑟𝑔𝑒𝑡</m:t>
                      </m:r>
                      <m:r>
                        <a:rPr lang="sv-SE" sz="2400" b="0" i="1" smtClean="0">
                          <a:latin typeface="Cambria Math" panose="02040503050406030204" pitchFamily="18" charset="0"/>
                        </a:rPr>
                        <m:t> </m:t>
                      </m:r>
                      <m:r>
                        <a:rPr lang="sv-SE" sz="2400" b="0" i="1" smtClean="0">
                          <a:latin typeface="Cambria Math" panose="02040503050406030204" pitchFamily="18" charset="0"/>
                        </a:rPr>
                        <m:t>𝑣𝑎𝑟𝑖𝑎𝑏𝑙𝑒</m:t>
                      </m:r>
                      <m:r>
                        <a:rPr lang="sv-SE" sz="2400" b="0" i="1" smtClean="0">
                          <a:latin typeface="Cambria Math" panose="02040503050406030204" pitchFamily="18" charset="0"/>
                        </a:rPr>
                        <m:t>  </m:t>
                      </m:r>
                    </m:oMath>
                  </m:oMathPara>
                </a14:m>
                <a:endParaRPr lang="en-US" sz="2400" dirty="0">
                  <a:latin typeface="Work Sans" pitchFamily="2" charset="77"/>
                </a:endParaRPr>
              </a:p>
            </p:txBody>
          </p:sp>
        </mc:Choice>
        <mc:Fallback>
          <p:sp>
            <p:nvSpPr>
              <p:cNvPr id="7" name="TextBox 6">
                <a:extLst>
                  <a:ext uri="{FF2B5EF4-FFF2-40B4-BE49-F238E27FC236}">
                    <a16:creationId xmlns:a16="http://schemas.microsoft.com/office/drawing/2014/main" id="{0F467BE1-C79F-0218-BA5C-4992CD548B4F}"/>
                  </a:ext>
                </a:extLst>
              </p:cNvPr>
              <p:cNvSpPr txBox="1">
                <a:spLocks noRot="1" noChangeAspect="1" noMove="1" noResize="1" noEditPoints="1" noAdjustHandles="1" noChangeArrowheads="1" noChangeShapeType="1" noTextEdit="1"/>
              </p:cNvSpPr>
              <p:nvPr/>
            </p:nvSpPr>
            <p:spPr>
              <a:xfrm>
                <a:off x="681251" y="2173450"/>
                <a:ext cx="2576951" cy="830997"/>
              </a:xfrm>
              <a:prstGeom prst="rect">
                <a:avLst/>
              </a:prstGeom>
              <a:blipFill>
                <a:blip r:embed="rId2"/>
                <a:stretch>
                  <a:fillRect b="-1212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2D4F7E6-0E6A-62E4-3438-009B94E39544}"/>
              </a:ext>
            </a:extLst>
          </p:cNvPr>
          <p:cNvSpPr txBox="1"/>
          <p:nvPr/>
        </p:nvSpPr>
        <p:spPr>
          <a:xfrm>
            <a:off x="3809270" y="3221484"/>
            <a:ext cx="1415847" cy="461665"/>
          </a:xfrm>
          <a:prstGeom prst="rect">
            <a:avLst/>
          </a:prstGeom>
          <a:noFill/>
        </p:spPr>
        <p:txBody>
          <a:bodyPr wrap="square" rtlCol="0">
            <a:spAutoFit/>
          </a:bodyPr>
          <a:lstStyle/>
          <a:p>
            <a:r>
              <a:rPr lang="en-US" sz="2400" dirty="0">
                <a:latin typeface="Work Sans" pitchFamily="2" charset="77"/>
              </a:rPr>
              <a:t>Weights</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9165FEB-7215-3FCC-CE2A-668D43CCE7E6}"/>
                  </a:ext>
                </a:extLst>
              </p:cNvPr>
              <p:cNvSpPr txBox="1"/>
              <p:nvPr/>
            </p:nvSpPr>
            <p:spPr>
              <a:xfrm>
                <a:off x="3416441" y="2350187"/>
                <a:ext cx="234653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sv-SE" sz="2400" b="0" i="1" dirty="0" smtClean="0">
                          <a:latin typeface="Cambria Math" panose="02040503050406030204" pitchFamily="18" charset="0"/>
                        </a:rPr>
                        <m:t>𝑌</m:t>
                      </m:r>
                      <m:r>
                        <a:rPr lang="sv-SE" sz="2400" b="0" i="1" dirty="0" smtClean="0">
                          <a:latin typeface="Cambria Math" panose="02040503050406030204" pitchFamily="18" charset="0"/>
                        </a:rPr>
                        <m:t>≈</m:t>
                      </m:r>
                      <m:r>
                        <a:rPr lang="sv-SE" sz="2400" b="0" i="1" dirty="0" smtClean="0">
                          <a:latin typeface="Cambria Math" panose="02040503050406030204" pitchFamily="18" charset="0"/>
                        </a:rPr>
                        <m:t>𝑋𝑊</m:t>
                      </m:r>
                    </m:oMath>
                  </m:oMathPara>
                </a14:m>
                <a:endParaRPr lang="en-US" sz="2400" dirty="0">
                  <a:latin typeface="Work Sans" pitchFamily="2" charset="77"/>
                </a:endParaRPr>
              </a:p>
            </p:txBody>
          </p:sp>
        </mc:Choice>
        <mc:Fallback>
          <p:sp>
            <p:nvSpPr>
              <p:cNvPr id="20" name="TextBox 19">
                <a:extLst>
                  <a:ext uri="{FF2B5EF4-FFF2-40B4-BE49-F238E27FC236}">
                    <a16:creationId xmlns:a16="http://schemas.microsoft.com/office/drawing/2014/main" id="{E9165FEB-7215-3FCC-CE2A-668D43CCE7E6}"/>
                  </a:ext>
                </a:extLst>
              </p:cNvPr>
              <p:cNvSpPr txBox="1">
                <a:spLocks noRot="1" noChangeAspect="1" noMove="1" noResize="1" noEditPoints="1" noAdjustHandles="1" noChangeArrowheads="1" noChangeShapeType="1" noTextEdit="1"/>
              </p:cNvSpPr>
              <p:nvPr/>
            </p:nvSpPr>
            <p:spPr>
              <a:xfrm>
                <a:off x="3416441" y="2350187"/>
                <a:ext cx="234653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C3CBCDB-E66A-6E2D-D5DB-70C4749A387C}"/>
                  </a:ext>
                </a:extLst>
              </p:cNvPr>
              <p:cNvSpPr txBox="1"/>
              <p:nvPr/>
            </p:nvSpPr>
            <p:spPr>
              <a:xfrm>
                <a:off x="3809270" y="1478890"/>
                <a:ext cx="2701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𝐹𝑒𝑎𝑡𝑢𝑟𝑒</m:t>
                      </m:r>
                      <m:r>
                        <a:rPr lang="sv-SE" sz="2400" b="0" i="1" smtClean="0">
                          <a:latin typeface="Cambria Math" panose="02040503050406030204" pitchFamily="18" charset="0"/>
                        </a:rPr>
                        <m:t> </m:t>
                      </m:r>
                      <m:r>
                        <a:rPr lang="sv-SE" sz="2400" b="0" i="1" smtClean="0">
                          <a:latin typeface="Cambria Math" panose="02040503050406030204" pitchFamily="18" charset="0"/>
                        </a:rPr>
                        <m:t>𝑚𝑎𝑡𝑟𝑖𝑥</m:t>
                      </m:r>
                    </m:oMath>
                  </m:oMathPara>
                </a14:m>
                <a:endParaRPr lang="en-US" sz="2400" dirty="0">
                  <a:latin typeface="Work Sans" pitchFamily="2" charset="77"/>
                </a:endParaRPr>
              </a:p>
            </p:txBody>
          </p:sp>
        </mc:Choice>
        <mc:Fallback>
          <p:sp>
            <p:nvSpPr>
              <p:cNvPr id="21" name="TextBox 20">
                <a:extLst>
                  <a:ext uri="{FF2B5EF4-FFF2-40B4-BE49-F238E27FC236}">
                    <a16:creationId xmlns:a16="http://schemas.microsoft.com/office/drawing/2014/main" id="{BC3CBCDB-E66A-6E2D-D5DB-70C4749A387C}"/>
                  </a:ext>
                </a:extLst>
              </p:cNvPr>
              <p:cNvSpPr txBox="1">
                <a:spLocks noRot="1" noChangeAspect="1" noMove="1" noResize="1" noEditPoints="1" noAdjustHandles="1" noChangeArrowheads="1" noChangeShapeType="1" noTextEdit="1"/>
              </p:cNvSpPr>
              <p:nvPr/>
            </p:nvSpPr>
            <p:spPr>
              <a:xfrm>
                <a:off x="3809270" y="1478890"/>
                <a:ext cx="2701641" cy="461665"/>
              </a:xfrm>
              <a:prstGeom prst="rect">
                <a:avLst/>
              </a:prstGeom>
              <a:blipFill>
                <a:blip r:embed="rId4"/>
                <a:stretch>
                  <a:fillRect b="-21622"/>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BAA0FB4-1F85-4A7A-35C7-55A2F36C47AE}"/>
              </a:ext>
            </a:extLst>
          </p:cNvPr>
          <p:cNvCxnSpPr>
            <a:cxnSpLocks/>
          </p:cNvCxnSpPr>
          <p:nvPr/>
        </p:nvCxnSpPr>
        <p:spPr>
          <a:xfrm>
            <a:off x="3158833" y="2583875"/>
            <a:ext cx="4987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FB9FAF-1D97-3E4B-525D-B3F5E55E56D3}"/>
              </a:ext>
            </a:extLst>
          </p:cNvPr>
          <p:cNvCxnSpPr>
            <a:cxnSpLocks/>
          </p:cNvCxnSpPr>
          <p:nvPr/>
        </p:nvCxnSpPr>
        <p:spPr>
          <a:xfrm>
            <a:off x="4378033" y="1997665"/>
            <a:ext cx="0" cy="351569"/>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38251CE-AFD6-CDC7-3A31-6769859A2C2B}"/>
              </a:ext>
            </a:extLst>
          </p:cNvPr>
          <p:cNvCxnSpPr>
            <a:cxnSpLocks/>
          </p:cNvCxnSpPr>
          <p:nvPr/>
        </p:nvCxnSpPr>
        <p:spPr>
          <a:xfrm flipV="1">
            <a:off x="4627415" y="2774571"/>
            <a:ext cx="0" cy="44691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group of black letters and numbers&#10;&#10;AI-generated content may be incorrect.">
            <a:extLst>
              <a:ext uri="{FF2B5EF4-FFF2-40B4-BE49-F238E27FC236}">
                <a16:creationId xmlns:a16="http://schemas.microsoft.com/office/drawing/2014/main" id="{33A39F66-1F58-678F-E847-D8EB60765A7A}"/>
              </a:ext>
            </a:extLst>
          </p:cNvPr>
          <p:cNvPicPr>
            <a:picLocks noChangeAspect="1"/>
          </p:cNvPicPr>
          <p:nvPr/>
        </p:nvPicPr>
        <p:blipFill>
          <a:blip r:embed="rId5"/>
          <a:stretch>
            <a:fillRect/>
          </a:stretch>
        </p:blipFill>
        <p:spPr>
          <a:xfrm>
            <a:off x="6724571" y="1085270"/>
            <a:ext cx="4538111" cy="1537401"/>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733B370-1663-6F7E-28C3-17D24DDDC688}"/>
                  </a:ext>
                </a:extLst>
              </p:cNvPr>
              <p:cNvSpPr txBox="1"/>
              <p:nvPr/>
            </p:nvSpPr>
            <p:spPr>
              <a:xfrm>
                <a:off x="7349579" y="2680370"/>
                <a:ext cx="324399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sv-SE" sz="2400" b="0" i="1" dirty="0" smtClean="0">
                              <a:latin typeface="Cambria Math" panose="02040503050406030204" pitchFamily="18" charset="0"/>
                            </a:rPr>
                          </m:ctrlPr>
                        </m:accPr>
                        <m:e>
                          <m:r>
                            <a:rPr lang="sv-SE" sz="2400" b="0" i="1" dirty="0" smtClean="0">
                              <a:latin typeface="Cambria Math" panose="02040503050406030204" pitchFamily="18" charset="0"/>
                            </a:rPr>
                            <m:t>𝑌</m:t>
                          </m:r>
                        </m:e>
                      </m:acc>
                      <m:r>
                        <a:rPr lang="sv-SE" sz="2400" b="0" i="1" dirty="0" smtClean="0">
                          <a:latin typeface="Cambria Math" panose="02040503050406030204" pitchFamily="18" charset="0"/>
                        </a:rPr>
                        <m:t>=</m:t>
                      </m:r>
                      <m:r>
                        <a:rPr lang="sv-SE" sz="2400" b="0" i="1" dirty="0" smtClean="0">
                          <a:latin typeface="Cambria Math" panose="02040503050406030204" pitchFamily="18" charset="0"/>
                        </a:rPr>
                        <m:t>𝑓</m:t>
                      </m:r>
                      <m:d>
                        <m:dPr>
                          <m:ctrlPr>
                            <a:rPr lang="sv-SE" sz="2400" b="0" i="1" dirty="0" smtClean="0">
                              <a:latin typeface="Cambria Math" panose="02040503050406030204" pitchFamily="18" charset="0"/>
                            </a:rPr>
                          </m:ctrlPr>
                        </m:dPr>
                        <m:e>
                          <m:r>
                            <a:rPr lang="sv-SE" sz="2400" b="0" i="1" dirty="0" smtClean="0">
                              <a:latin typeface="Cambria Math" panose="02040503050406030204" pitchFamily="18" charset="0"/>
                            </a:rPr>
                            <m:t>𝑊</m:t>
                          </m:r>
                          <m:r>
                            <a:rPr lang="sv-SE" sz="2400" b="0" i="1" dirty="0" smtClean="0">
                              <a:latin typeface="Cambria Math" panose="02040503050406030204" pitchFamily="18" charset="0"/>
                            </a:rPr>
                            <m:t>,</m:t>
                          </m:r>
                          <m:r>
                            <a:rPr lang="sv-SE" sz="2400" b="0" i="1" dirty="0" smtClean="0">
                              <a:latin typeface="Cambria Math" panose="02040503050406030204" pitchFamily="18" charset="0"/>
                            </a:rPr>
                            <m:t>𝑋</m:t>
                          </m:r>
                        </m:e>
                      </m:d>
                    </m:oMath>
                  </m:oMathPara>
                </a14:m>
                <a:endParaRPr lang="en-US" sz="2400" dirty="0">
                  <a:latin typeface="Work Sans" pitchFamily="2" charset="77"/>
                </a:endParaRPr>
              </a:p>
            </p:txBody>
          </p:sp>
        </mc:Choice>
        <mc:Fallback>
          <p:sp>
            <p:nvSpPr>
              <p:cNvPr id="8" name="TextBox 7">
                <a:extLst>
                  <a:ext uri="{FF2B5EF4-FFF2-40B4-BE49-F238E27FC236}">
                    <a16:creationId xmlns:a16="http://schemas.microsoft.com/office/drawing/2014/main" id="{7733B370-1663-6F7E-28C3-17D24DDDC688}"/>
                  </a:ext>
                </a:extLst>
              </p:cNvPr>
              <p:cNvSpPr txBox="1">
                <a:spLocks noRot="1" noChangeAspect="1" noMove="1" noResize="1" noEditPoints="1" noAdjustHandles="1" noChangeArrowheads="1" noChangeShapeType="1" noTextEdit="1"/>
              </p:cNvSpPr>
              <p:nvPr/>
            </p:nvSpPr>
            <p:spPr>
              <a:xfrm>
                <a:off x="7349579" y="2680370"/>
                <a:ext cx="3243994"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14330FA-EA61-EC5E-545D-C5D9C6CBB734}"/>
                  </a:ext>
                </a:extLst>
              </p:cNvPr>
              <p:cNvSpPr txBox="1"/>
              <p:nvPr/>
            </p:nvSpPr>
            <p:spPr>
              <a:xfrm>
                <a:off x="731205" y="3661400"/>
                <a:ext cx="5364785" cy="1569660"/>
              </a:xfrm>
              <a:prstGeom prst="rect">
                <a:avLst/>
              </a:prstGeom>
              <a:noFill/>
            </p:spPr>
            <p:txBody>
              <a:bodyPr wrap="square" rtlCol="0">
                <a:spAutoFit/>
              </a:bodyPr>
              <a:lstStyle/>
              <a:p>
                <a:r>
                  <a:rPr lang="en-US" sz="2400" dirty="0">
                    <a:latin typeface="Work Sans" pitchFamily="2" charset="77"/>
                  </a:rPr>
                  <a:t>Objective:</a:t>
                </a:r>
              </a:p>
              <a:p>
                <a:endParaRPr lang="en-US" sz="2400" dirty="0">
                  <a:latin typeface="Work Sans" pitchFamily="2" charset="77"/>
                </a:endParaRPr>
              </a:p>
              <a:p>
                <a:r>
                  <a:rPr lang="en-US" sz="2400" dirty="0">
                    <a:latin typeface="Work Sans" pitchFamily="2" charset="77"/>
                  </a:rPr>
                  <a:t>How to optimize the error  : </a:t>
                </a:r>
                <a14:m>
                  <m:oMath xmlns:m="http://schemas.openxmlformats.org/officeDocument/2006/math">
                    <m:r>
                      <a:rPr lang="sv-SE" sz="2400" b="0" i="1" smtClean="0">
                        <a:latin typeface="Cambria Math" panose="02040503050406030204" pitchFamily="18" charset="0"/>
                      </a:rPr>
                      <m:t>𝑚𝑖𝑛𝑖𝑚𝑖𝑧𝑒</m:t>
                    </m:r>
                    <m:r>
                      <a:rPr lang="sv-SE" sz="2400" b="0" i="1" smtClean="0">
                        <a:latin typeface="Cambria Math" panose="02040503050406030204" pitchFamily="18" charset="0"/>
                      </a:rPr>
                      <m:t> (</m:t>
                    </m:r>
                    <m:r>
                      <a:rPr lang="sv-SE" sz="2400" b="0" i="1" smtClean="0">
                        <a:latin typeface="Cambria Math" panose="02040503050406030204" pitchFamily="18" charset="0"/>
                      </a:rPr>
                      <m:t>𝑌</m:t>
                    </m:r>
                    <m:r>
                      <a:rPr lang="sv-SE" sz="2400" b="0" i="1" smtClean="0">
                        <a:latin typeface="Cambria Math" panose="02040503050406030204" pitchFamily="18" charset="0"/>
                      </a:rPr>
                      <m:t> −</m:t>
                    </m:r>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𝑌</m:t>
                        </m:r>
                      </m:e>
                    </m:acc>
                    <m:r>
                      <a:rPr lang="sv-SE" sz="2400" b="0" i="1" smtClean="0">
                        <a:latin typeface="Cambria Math" panose="02040503050406030204" pitchFamily="18" charset="0"/>
                      </a:rPr>
                      <m:t>)</m:t>
                    </m:r>
                  </m:oMath>
                </a14:m>
                <a:endParaRPr lang="en-US" sz="2400" dirty="0">
                  <a:latin typeface="Work Sans" pitchFamily="2" charset="77"/>
                </a:endParaRPr>
              </a:p>
            </p:txBody>
          </p:sp>
        </mc:Choice>
        <mc:Fallback>
          <p:sp>
            <p:nvSpPr>
              <p:cNvPr id="9" name="TextBox 8">
                <a:extLst>
                  <a:ext uri="{FF2B5EF4-FFF2-40B4-BE49-F238E27FC236}">
                    <a16:creationId xmlns:a16="http://schemas.microsoft.com/office/drawing/2014/main" id="{E14330FA-EA61-EC5E-545D-C5D9C6CBB734}"/>
                  </a:ext>
                </a:extLst>
              </p:cNvPr>
              <p:cNvSpPr txBox="1">
                <a:spLocks noRot="1" noChangeAspect="1" noMove="1" noResize="1" noEditPoints="1" noAdjustHandles="1" noChangeArrowheads="1" noChangeShapeType="1" noTextEdit="1"/>
              </p:cNvSpPr>
              <p:nvPr/>
            </p:nvSpPr>
            <p:spPr>
              <a:xfrm>
                <a:off x="731205" y="3661400"/>
                <a:ext cx="5364785" cy="1569660"/>
              </a:xfrm>
              <a:prstGeom prst="rect">
                <a:avLst/>
              </a:prstGeom>
              <a:blipFill>
                <a:blip r:embed="rId7"/>
                <a:stretch>
                  <a:fillRect l="-1887" t="-3226" b="-56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6A1717B-22B4-9B15-E690-A0C04D083339}"/>
              </a:ext>
            </a:extLst>
          </p:cNvPr>
          <p:cNvCxnSpPr/>
          <p:nvPr/>
        </p:nvCxnSpPr>
        <p:spPr>
          <a:xfrm>
            <a:off x="7599976" y="2639192"/>
            <a:ext cx="27432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71AE0EAD-9DBC-1E0E-8BDB-9DC84C6214E9}"/>
                  </a:ext>
                </a:extLst>
              </p:cNvPr>
              <p:cNvSpPr>
                <a:spLocks noGrp="1"/>
              </p:cNvSpPr>
              <p:nvPr>
                <p:ph sz="quarter" idx="13"/>
              </p:nvPr>
            </p:nvSpPr>
            <p:spPr>
              <a:xfrm>
                <a:off x="488632" y="5379110"/>
                <a:ext cx="6022280" cy="1506119"/>
              </a:xfrm>
            </p:spPr>
            <p:txBody>
              <a:bodyPr/>
              <a:lstStyle/>
              <a:p>
                <a:r>
                  <a:rPr lang="en-US" sz="2400" dirty="0">
                    <a:solidFill>
                      <a:schemeClr val="tx1"/>
                    </a:solidFill>
                  </a:rPr>
                  <a:t>Mean Square Error (MSE)</a:t>
                </a:r>
              </a:p>
              <a:p>
                <a:pPr marL="0" indent="0">
                  <a:buNone/>
                </a:pPr>
                <a:r>
                  <a:rPr lang="en-US" sz="2400" dirty="0"/>
                  <a:t> </a:t>
                </a:r>
                <a:br>
                  <a:rPr lang="en-US" sz="2400" dirty="0"/>
                </a:b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𝐿</m:t>
                          </m:r>
                        </m:e>
                        <m:sub>
                          <m:r>
                            <a:rPr lang="sv-SE" sz="2400" b="0" i="1" smtClean="0">
                              <a:solidFill>
                                <a:schemeClr val="tx1"/>
                              </a:solidFill>
                              <a:latin typeface="Cambria Math" panose="02040503050406030204" pitchFamily="18" charset="0"/>
                            </a:rPr>
                            <m:t>𝑀𝑆𝐸</m:t>
                          </m:r>
                        </m:sub>
                      </m:sSub>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𝑋</m:t>
                          </m:r>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𝑌</m:t>
                          </m:r>
                        </m:e>
                      </m:d>
                      <m:r>
                        <a:rPr lang="sv-SE" sz="2400" b="0" i="1" smtClean="0">
                          <a:solidFill>
                            <a:schemeClr val="tx1"/>
                          </a:solidFill>
                          <a:latin typeface="Cambria Math" panose="02040503050406030204" pitchFamily="18" charset="0"/>
                        </a:rPr>
                        <m:t>=</m:t>
                      </m:r>
                      <m:nary>
                        <m:naryPr>
                          <m:chr m:val="∑"/>
                          <m:ctrlPr>
                            <a:rPr lang="en-US" sz="2400" i="1" smtClean="0">
                              <a:solidFill>
                                <a:schemeClr val="tx1"/>
                              </a:solidFill>
                              <a:latin typeface="Cambria Math" panose="02040503050406030204" pitchFamily="18" charset="0"/>
                            </a:rPr>
                          </m:ctrlPr>
                        </m:naryPr>
                        <m:sub>
                          <m:r>
                            <m:rPr>
                              <m:brk m:alnAt="23"/>
                            </m:rPr>
                            <a:rPr lang="sv-SE" sz="2400" b="0" i="1" smtClean="0">
                              <a:solidFill>
                                <a:schemeClr val="tx1"/>
                              </a:solidFill>
                              <a:latin typeface="Cambria Math" panose="02040503050406030204" pitchFamily="18" charset="0"/>
                            </a:rPr>
                            <m:t>𝑖</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𝑁</m:t>
                          </m:r>
                        </m:sup>
                        <m:e>
                          <m:sSup>
                            <m:sSupPr>
                              <m:ctrlPr>
                                <a:rPr lang="sv-SE" sz="2400" b="0" i="1" smtClean="0">
                                  <a:solidFill>
                                    <a:schemeClr val="tx1"/>
                                  </a:solidFill>
                                  <a:latin typeface="Cambria Math" panose="02040503050406030204" pitchFamily="18" charset="0"/>
                                </a:rPr>
                              </m:ctrlPr>
                            </m:sSupPr>
                            <m:e>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𝑓</m:t>
                                  </m:r>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𝑋</m:t>
                                          </m:r>
                                        </m:e>
                                        <m:sub>
                                          <m:r>
                                            <a:rPr lang="sv-SE" sz="2400" b="0" i="1" smtClean="0">
                                              <a:solidFill>
                                                <a:schemeClr val="tx1"/>
                                              </a:solidFill>
                                              <a:latin typeface="Cambria Math" panose="02040503050406030204" pitchFamily="18" charset="0"/>
                                            </a:rPr>
                                            <m:t>𝑖</m:t>
                                          </m:r>
                                        </m:sub>
                                      </m:sSub>
                                    </m:e>
                                  </m:d>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𝑌</m:t>
                                      </m:r>
                                    </m:e>
                                    <m:sub>
                                      <m:r>
                                        <a:rPr lang="sv-SE" sz="2400" b="0" i="1" smtClean="0">
                                          <a:solidFill>
                                            <a:schemeClr val="tx1"/>
                                          </a:solidFill>
                                          <a:latin typeface="Cambria Math" panose="02040503050406030204" pitchFamily="18" charset="0"/>
                                        </a:rPr>
                                        <m:t>𝑖</m:t>
                                      </m:r>
                                    </m:sub>
                                  </m:sSub>
                                </m:e>
                              </m:d>
                            </m:e>
                            <m:sup>
                              <m:r>
                                <a:rPr lang="sv-SE" sz="2400" b="0" i="1" smtClean="0">
                                  <a:solidFill>
                                    <a:schemeClr val="tx1"/>
                                  </a:solidFill>
                                  <a:latin typeface="Cambria Math" panose="02040503050406030204" pitchFamily="18" charset="0"/>
                                </a:rPr>
                                <m:t>2</m:t>
                              </m:r>
                            </m:sup>
                          </m:sSup>
                        </m:e>
                      </m:nary>
                    </m:oMath>
                  </m:oMathPara>
                </a14:m>
                <a:endParaRPr lang="en-US" sz="2400" dirty="0">
                  <a:solidFill>
                    <a:schemeClr val="tx1"/>
                  </a:solidFill>
                </a:endParaRPr>
              </a:p>
              <a:p>
                <a:pPr marL="0" indent="0">
                  <a:buNone/>
                </a:pPr>
                <a:endParaRPr lang="en-US" sz="2400" dirty="0"/>
              </a:p>
              <a:p>
                <a:pPr marL="0" indent="0">
                  <a:buNone/>
                </a:pPr>
                <a:endParaRPr lang="en-US" sz="2400" dirty="0"/>
              </a:p>
            </p:txBody>
          </p:sp>
        </mc:Choice>
        <mc:Fallback>
          <p:sp>
            <p:nvSpPr>
              <p:cNvPr id="12" name="Content Placeholder 2">
                <a:extLst>
                  <a:ext uri="{FF2B5EF4-FFF2-40B4-BE49-F238E27FC236}">
                    <a16:creationId xmlns:a16="http://schemas.microsoft.com/office/drawing/2014/main" id="{71AE0EAD-9DBC-1E0E-8BDB-9DC84C6214E9}"/>
                  </a:ext>
                </a:extLst>
              </p:cNvPr>
              <p:cNvSpPr>
                <a:spLocks noGrp="1" noRot="1" noChangeAspect="1" noMove="1" noResize="1" noEditPoints="1" noAdjustHandles="1" noChangeArrowheads="1" noChangeShapeType="1" noTextEdit="1"/>
              </p:cNvSpPr>
              <p:nvPr>
                <p:ph sz="quarter" idx="13"/>
              </p:nvPr>
            </p:nvSpPr>
            <p:spPr>
              <a:xfrm>
                <a:off x="488632" y="5379110"/>
                <a:ext cx="6022280" cy="1506119"/>
              </a:xfrm>
              <a:blipFill>
                <a:blip r:embed="rId8"/>
                <a:stretch>
                  <a:fillRect l="-1263" t="-59664" b="-112605"/>
                </a:stretch>
              </a:blipFill>
            </p:spPr>
            <p:txBody>
              <a:bodyPr/>
              <a:lstStyle/>
              <a:p>
                <a:r>
                  <a:rPr lang="en-US">
                    <a:noFill/>
                  </a:rPr>
                  <a:t> </a:t>
                </a:r>
              </a:p>
            </p:txBody>
          </p:sp>
        </mc:Fallback>
      </mc:AlternateContent>
      <p:pic>
        <p:nvPicPr>
          <p:cNvPr id="14" name="Picture 13" descr="A diagram of a graph&#10;&#10;AI-generated content may be incorrect.">
            <a:extLst>
              <a:ext uri="{FF2B5EF4-FFF2-40B4-BE49-F238E27FC236}">
                <a16:creationId xmlns:a16="http://schemas.microsoft.com/office/drawing/2014/main" id="{A4624569-D013-1869-E445-9E9A9B765FE0}"/>
              </a:ext>
            </a:extLst>
          </p:cNvPr>
          <p:cNvPicPr>
            <a:picLocks noChangeAspect="1"/>
          </p:cNvPicPr>
          <p:nvPr/>
        </p:nvPicPr>
        <p:blipFill>
          <a:blip r:embed="rId9"/>
          <a:stretch>
            <a:fillRect/>
          </a:stretch>
        </p:blipFill>
        <p:spPr>
          <a:xfrm>
            <a:off x="6332855" y="3581218"/>
            <a:ext cx="4260718" cy="2431675"/>
          </a:xfrm>
          <a:prstGeom prst="rect">
            <a:avLst/>
          </a:prstGeom>
        </p:spPr>
      </p:pic>
    </p:spTree>
    <p:extLst>
      <p:ext uri="{BB962C8B-B14F-4D97-AF65-F5344CB8AC3E}">
        <p14:creationId xmlns:p14="http://schemas.microsoft.com/office/powerpoint/2010/main" val="414786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7255-A5B6-4657-27D9-D71A37FBC56F}"/>
              </a:ext>
            </a:extLst>
          </p:cNvPr>
          <p:cNvSpPr>
            <a:spLocks noGrp="1"/>
          </p:cNvSpPr>
          <p:nvPr>
            <p:ph type="title"/>
          </p:nvPr>
        </p:nvSpPr>
        <p:spPr/>
        <p:txBody>
          <a:bodyPr/>
          <a:lstStyle/>
          <a:p>
            <a:r>
              <a:rPr lang="en-US" dirty="0"/>
              <a:t>Train a Linear Regression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3ADD99-AA5E-D3D3-6301-75BDB5868C56}"/>
                  </a:ext>
                </a:extLst>
              </p:cNvPr>
              <p:cNvSpPr txBox="1"/>
              <p:nvPr/>
            </p:nvSpPr>
            <p:spPr>
              <a:xfrm>
                <a:off x="947738" y="1856509"/>
                <a:ext cx="10233913" cy="1015663"/>
              </a:xfrm>
              <a:prstGeom prst="rect">
                <a:avLst/>
              </a:prstGeom>
              <a:noFill/>
            </p:spPr>
            <p:txBody>
              <a:bodyPr wrap="square" rtlCol="0">
                <a:spAutoFit/>
              </a:bodyPr>
              <a:lstStyle/>
              <a:p>
                <a:r>
                  <a:rPr lang="en-US" sz="2400" dirty="0">
                    <a:latin typeface="Work Sans" pitchFamily="2" charset="77"/>
                  </a:rPr>
                  <a:t>Goal: model the relationship </a:t>
                </a:r>
                <a14:m>
                  <m:oMath xmlns:m="http://schemas.openxmlformats.org/officeDocument/2006/math">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𝑌</m:t>
                        </m:r>
                      </m:e>
                    </m:acc>
                    <m:r>
                      <a:rPr lang="sv-SE" sz="2400" b="0" i="1" dirty="0" smtClean="0">
                        <a:latin typeface="Cambria Math" panose="02040503050406030204" pitchFamily="18" charset="0"/>
                      </a:rPr>
                      <m:t>=</m:t>
                    </m:r>
                    <m:r>
                      <a:rPr lang="sv-SE" sz="2400" b="0" i="1" dirty="0" smtClean="0">
                        <a:latin typeface="Cambria Math" panose="02040503050406030204" pitchFamily="18" charset="0"/>
                      </a:rPr>
                      <m:t>𝑓</m:t>
                    </m:r>
                    <m:r>
                      <a:rPr lang="sv-SE" sz="2400" b="0" i="1" dirty="0" smtClean="0">
                        <a:latin typeface="Cambria Math" panose="02040503050406030204" pitchFamily="18" charset="0"/>
                      </a:rPr>
                      <m:t>(</m:t>
                    </m:r>
                    <m:r>
                      <a:rPr lang="sv-SE" sz="2400" b="0" i="1" dirty="0" smtClean="0">
                        <a:latin typeface="Cambria Math" panose="02040503050406030204" pitchFamily="18" charset="0"/>
                      </a:rPr>
                      <m:t>𝑊</m:t>
                    </m:r>
                    <m:r>
                      <a:rPr lang="sv-SE" sz="2400" b="0" i="1" dirty="0" smtClean="0">
                        <a:latin typeface="Cambria Math" panose="02040503050406030204" pitchFamily="18" charset="0"/>
                      </a:rPr>
                      <m:t>,</m:t>
                    </m:r>
                    <m:r>
                      <a:rPr lang="sv-SE" sz="2400" b="0" i="1" dirty="0" smtClean="0">
                        <a:latin typeface="Cambria Math" panose="02040503050406030204" pitchFamily="18" charset="0"/>
                      </a:rPr>
                      <m:t>𝑋</m:t>
                    </m:r>
                    <m:r>
                      <a:rPr lang="sv-SE" sz="2400" b="0" i="1" dirty="0" smtClean="0">
                        <a:latin typeface="Cambria Math" panose="02040503050406030204" pitchFamily="18" charset="0"/>
                      </a:rPr>
                      <m:t>)= </m:t>
                    </m:r>
                    <m:r>
                      <a:rPr lang="sv-SE" sz="2400" b="0" i="1" smtClean="0">
                        <a:latin typeface="Cambria Math" panose="02040503050406030204" pitchFamily="18" charset="0"/>
                      </a:rPr>
                      <m:t>𝑋𝑊</m:t>
                    </m:r>
                  </m:oMath>
                </a14:m>
                <a:endParaRPr lang="en-US" sz="2400" dirty="0">
                  <a:latin typeface="Work Sans" pitchFamily="2" charset="77"/>
                </a:endParaRPr>
              </a:p>
              <a:p>
                <a:endParaRPr lang="en-US" dirty="0"/>
              </a:p>
              <a:p>
                <a:endParaRPr lang="en-US" dirty="0"/>
              </a:p>
            </p:txBody>
          </p:sp>
        </mc:Choice>
        <mc:Fallback>
          <p:sp>
            <p:nvSpPr>
              <p:cNvPr id="9" name="TextBox 8">
                <a:extLst>
                  <a:ext uri="{FF2B5EF4-FFF2-40B4-BE49-F238E27FC236}">
                    <a16:creationId xmlns:a16="http://schemas.microsoft.com/office/drawing/2014/main" id="{2B3ADD99-AA5E-D3D3-6301-75BDB5868C56}"/>
                  </a:ext>
                </a:extLst>
              </p:cNvPr>
              <p:cNvSpPr txBox="1">
                <a:spLocks noRot="1" noChangeAspect="1" noMove="1" noResize="1" noEditPoints="1" noAdjustHandles="1" noChangeArrowheads="1" noChangeShapeType="1" noTextEdit="1"/>
              </p:cNvSpPr>
              <p:nvPr/>
            </p:nvSpPr>
            <p:spPr>
              <a:xfrm>
                <a:off x="947738" y="1856509"/>
                <a:ext cx="10233913" cy="1015663"/>
              </a:xfrm>
              <a:prstGeom prst="rect">
                <a:avLst/>
              </a:prstGeom>
              <a:blipFill>
                <a:blip r:embed="rId2"/>
                <a:stretch>
                  <a:fillRect l="-867" t="-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712E42-5314-362D-6143-F4B0E516D9A5}"/>
                  </a:ext>
                </a:extLst>
              </p:cNvPr>
              <p:cNvSpPr txBox="1"/>
              <p:nvPr/>
            </p:nvSpPr>
            <p:spPr>
              <a:xfrm>
                <a:off x="947737" y="2405904"/>
                <a:ext cx="8598045" cy="738664"/>
              </a:xfrm>
              <a:prstGeom prst="rect">
                <a:avLst/>
              </a:prstGeom>
              <a:noFill/>
            </p:spPr>
            <p:txBody>
              <a:bodyPr wrap="square" rtlCol="0">
                <a:spAutoFit/>
              </a:bodyPr>
              <a:lstStyle/>
              <a:p>
                <a:r>
                  <a:rPr lang="en-US" sz="2400" dirty="0">
                    <a:latin typeface="Work Sans" pitchFamily="2" charset="77"/>
                  </a:rPr>
                  <a:t>Parameter to learn:  </a:t>
                </a:r>
                <a14:m>
                  <m:oMath xmlns:m="http://schemas.openxmlformats.org/officeDocument/2006/math">
                    <m:r>
                      <a:rPr lang="sv-SE" sz="2400" b="0" i="1" smtClean="0">
                        <a:latin typeface="Cambria Math" panose="02040503050406030204" pitchFamily="18" charset="0"/>
                      </a:rPr>
                      <m:t>𝑊</m:t>
                    </m:r>
                    <m:r>
                      <a:rPr lang="sv-SE" sz="2400" b="0" i="1" smtClean="0">
                        <a:latin typeface="Cambria Math" panose="02040503050406030204" pitchFamily="18" charset="0"/>
                      </a:rPr>
                      <m:t> </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𝑊𝑒𝑖𝑔h𝑡𝑠</m:t>
                        </m:r>
                      </m:e>
                    </m:d>
                    <m:r>
                      <a:rPr lang="sv-SE" sz="2400" b="0" i="1" smtClean="0">
                        <a:latin typeface="Cambria Math" panose="02040503050406030204" pitchFamily="18" charset="0"/>
                      </a:rPr>
                      <m:t> </m:t>
                    </m:r>
                    <m:r>
                      <a:rPr lang="sv-SE" sz="2400" b="0" i="1" smtClean="0">
                        <a:latin typeface="Cambria Math" panose="02040503050406030204" pitchFamily="18" charset="0"/>
                      </a:rPr>
                      <m:t>𝑎𝑛𝑑</m:t>
                    </m:r>
                    <m:r>
                      <a:rPr lang="sv-SE" sz="2400" b="0" i="1" smtClean="0">
                        <a:latin typeface="Cambria Math" panose="02040503050406030204" pitchFamily="18" charset="0"/>
                      </a:rPr>
                      <m:t> </m:t>
                    </m:r>
                    <m:r>
                      <a:rPr lang="sv-SE" sz="2400" b="0" i="1" smtClean="0">
                        <a:latin typeface="Cambria Math" panose="02040503050406030204" pitchFamily="18" charset="0"/>
                      </a:rPr>
                      <m:t>𝑏</m:t>
                    </m:r>
                    <m:r>
                      <a:rPr lang="sv-SE" sz="2400" b="0" i="1" smtClean="0">
                        <a:latin typeface="Cambria Math" panose="02040503050406030204" pitchFamily="18" charset="0"/>
                      </a:rPr>
                      <m:t> </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𝑏𝑖𝑎𝑠</m:t>
                        </m:r>
                      </m:e>
                    </m:d>
                  </m:oMath>
                </a14:m>
                <a:endParaRPr lang="en-US" sz="2400" dirty="0">
                  <a:latin typeface="Work Sans" pitchFamily="2" charset="77"/>
                </a:endParaRPr>
              </a:p>
              <a:p>
                <a:endParaRPr lang="en-US" dirty="0"/>
              </a:p>
            </p:txBody>
          </p:sp>
        </mc:Choice>
        <mc:Fallback xmlns="">
          <p:sp>
            <p:nvSpPr>
              <p:cNvPr id="12" name="TextBox 11">
                <a:extLst>
                  <a:ext uri="{FF2B5EF4-FFF2-40B4-BE49-F238E27FC236}">
                    <a16:creationId xmlns:a16="http://schemas.microsoft.com/office/drawing/2014/main" id="{F6712E42-5314-362D-6143-F4B0E516D9A5}"/>
                  </a:ext>
                </a:extLst>
              </p:cNvPr>
              <p:cNvSpPr txBox="1">
                <a:spLocks noRot="1" noChangeAspect="1" noMove="1" noResize="1" noEditPoints="1" noAdjustHandles="1" noChangeArrowheads="1" noChangeShapeType="1" noTextEdit="1"/>
              </p:cNvSpPr>
              <p:nvPr/>
            </p:nvSpPr>
            <p:spPr>
              <a:xfrm>
                <a:off x="947737" y="2405904"/>
                <a:ext cx="8598045" cy="738664"/>
              </a:xfrm>
              <a:prstGeom prst="rect">
                <a:avLst/>
              </a:prstGeom>
              <a:blipFill>
                <a:blip r:embed="rId3"/>
                <a:stretch>
                  <a:fillRect l="-1032" t="-678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5FE53A0-D0BC-C166-3819-D5545E131AC6}"/>
              </a:ext>
            </a:extLst>
          </p:cNvPr>
          <p:cNvSpPr txBox="1"/>
          <p:nvPr/>
        </p:nvSpPr>
        <p:spPr>
          <a:xfrm>
            <a:off x="1017010" y="3713433"/>
            <a:ext cx="6187354" cy="2308324"/>
          </a:xfrm>
          <a:prstGeom prst="rect">
            <a:avLst/>
          </a:prstGeom>
          <a:noFill/>
        </p:spPr>
        <p:txBody>
          <a:bodyPr wrap="square" rtlCol="0">
            <a:spAutoFit/>
          </a:bodyPr>
          <a:lstStyle/>
          <a:p>
            <a:r>
              <a:rPr lang="en-US" sz="2400" b="1" dirty="0">
                <a:latin typeface="Work Sans" pitchFamily="2" charset="77"/>
              </a:rPr>
              <a:t>Methods</a:t>
            </a:r>
          </a:p>
          <a:p>
            <a:pPr marL="342900" indent="-342900">
              <a:buFont typeface="+mj-lt"/>
              <a:buAutoNum type="arabicPeriod"/>
            </a:pPr>
            <a:r>
              <a:rPr lang="en-US" sz="2400" b="1" dirty="0">
                <a:latin typeface="Work Sans" pitchFamily="2" charset="77"/>
              </a:rPr>
              <a:t>Closed form solution (optimal ): </a:t>
            </a:r>
            <a:r>
              <a:rPr lang="en-US" sz="2400" dirty="0">
                <a:latin typeface="Work Sans" pitchFamily="2" charset="77"/>
              </a:rPr>
              <a:t>Small dataset</a:t>
            </a:r>
            <a:br>
              <a:rPr lang="en-US" sz="2400" dirty="0">
                <a:latin typeface="Work Sans" pitchFamily="2" charset="77"/>
              </a:rPr>
            </a:br>
            <a:endParaRPr lang="en-US" sz="2400" dirty="0">
              <a:latin typeface="Work Sans" pitchFamily="2" charset="77"/>
            </a:endParaRPr>
          </a:p>
          <a:p>
            <a:pPr marL="342900" indent="-342900">
              <a:buFont typeface="+mj-lt"/>
              <a:buAutoNum type="arabicPeriod"/>
            </a:pPr>
            <a:r>
              <a:rPr lang="en-US" sz="2400" b="1" dirty="0">
                <a:latin typeface="Work Sans" pitchFamily="2" charset="77"/>
              </a:rPr>
              <a:t>Gradient descent: </a:t>
            </a:r>
            <a:r>
              <a:rPr lang="en-US" sz="2400" dirty="0">
                <a:latin typeface="Work Sans" pitchFamily="2" charset="77"/>
              </a:rPr>
              <a:t>Useful for Large dataset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A1A7C77-5324-748B-EB37-9E7D75CD9D45}"/>
                  </a:ext>
                </a:extLst>
              </p:cNvPr>
              <p:cNvSpPr txBox="1"/>
              <p:nvPr/>
            </p:nvSpPr>
            <p:spPr>
              <a:xfrm>
                <a:off x="6945424" y="4175097"/>
                <a:ext cx="383341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sv-SE" sz="2400" i="1" smtClean="0">
                              <a:latin typeface="Cambria Math" panose="02040503050406030204" pitchFamily="18" charset="0"/>
                            </a:rPr>
                          </m:ctrlPr>
                        </m:sSupPr>
                        <m:e>
                          <m:r>
                            <m:rPr>
                              <m:sty m:val="p"/>
                            </m:rPr>
                            <a:rPr lang="sv-SE" sz="2400" i="1" smtClean="0">
                              <a:latin typeface="Cambria Math" panose="02040503050406030204" pitchFamily="18" charset="0"/>
                            </a:rPr>
                            <m:t>W</m:t>
                          </m:r>
                        </m:e>
                        <m:sup>
                          <m:r>
                            <a:rPr lang="sv-SE" sz="2400" b="0" i="1" smtClean="0">
                              <a:latin typeface="Cambria Math" panose="02040503050406030204" pitchFamily="18" charset="0"/>
                            </a:rPr>
                            <m:t>∗</m:t>
                          </m:r>
                        </m:sup>
                      </m:sSup>
                      <m:r>
                        <a:rPr lang="sv-SE" sz="2400" b="0" i="1" smtClean="0">
                          <a:latin typeface="Cambria Math" panose="02040503050406030204" pitchFamily="18" charset="0"/>
                        </a:rPr>
                        <m:t>=</m:t>
                      </m:r>
                      <m:sSup>
                        <m:sSupPr>
                          <m:ctrlPr>
                            <a:rPr lang="sv-SE" sz="2400" b="0" i="1" smtClean="0">
                              <a:latin typeface="Cambria Math" panose="02040503050406030204" pitchFamily="18" charset="0"/>
                            </a:rPr>
                          </m:ctrlPr>
                        </m:sSupPr>
                        <m:e>
                          <m:d>
                            <m:dPr>
                              <m:ctrlPr>
                                <a:rPr lang="sv-SE" sz="2400" b="0" i="1" smtClean="0">
                                  <a:latin typeface="Cambria Math" panose="02040503050406030204" pitchFamily="18" charset="0"/>
                                </a:rPr>
                              </m:ctrlPr>
                            </m:dPr>
                            <m:e>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𝑋</m:t>
                                  </m:r>
                                </m:e>
                                <m:sup>
                                  <m:r>
                                    <a:rPr lang="sv-SE" sz="2400" b="0" i="1" smtClean="0">
                                      <a:latin typeface="Cambria Math" panose="02040503050406030204" pitchFamily="18" charset="0"/>
                                    </a:rPr>
                                    <m:t>𝑇</m:t>
                                  </m:r>
                                </m:sup>
                              </m:sSup>
                              <m:r>
                                <a:rPr lang="sv-SE" sz="2400" b="0" i="1" smtClean="0">
                                  <a:latin typeface="Cambria Math" panose="02040503050406030204" pitchFamily="18" charset="0"/>
                                </a:rPr>
                                <m:t>𝑋</m:t>
                              </m:r>
                            </m:e>
                          </m:d>
                        </m:e>
                        <m:sup>
                          <m:r>
                            <a:rPr lang="sv-SE" sz="2400" b="0" i="1" smtClean="0">
                              <a:latin typeface="Cambria Math" panose="02040503050406030204" pitchFamily="18" charset="0"/>
                            </a:rPr>
                            <m:t>−1</m:t>
                          </m:r>
                        </m:sup>
                      </m:sSup>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𝑋</m:t>
                          </m:r>
                        </m:e>
                        <m:sup>
                          <m:r>
                            <a:rPr lang="sv-SE" sz="2400" b="0" i="1" smtClean="0">
                              <a:latin typeface="Cambria Math" panose="02040503050406030204" pitchFamily="18" charset="0"/>
                            </a:rPr>
                            <m:t>𝑇</m:t>
                          </m:r>
                        </m:sup>
                      </m:sSup>
                      <m:r>
                        <a:rPr lang="sv-SE" sz="2400" b="0" i="1" smtClean="0">
                          <a:latin typeface="Cambria Math" panose="02040503050406030204" pitchFamily="18" charset="0"/>
                        </a:rPr>
                        <m:t>𝑌</m:t>
                      </m:r>
                    </m:oMath>
                  </m:oMathPara>
                </a14:m>
                <a:endParaRPr lang="en-US" sz="2400" dirty="0"/>
              </a:p>
            </p:txBody>
          </p:sp>
        </mc:Choice>
        <mc:Fallback>
          <p:sp>
            <p:nvSpPr>
              <p:cNvPr id="17" name="TextBox 16">
                <a:extLst>
                  <a:ext uri="{FF2B5EF4-FFF2-40B4-BE49-F238E27FC236}">
                    <a16:creationId xmlns:a16="http://schemas.microsoft.com/office/drawing/2014/main" id="{5A1A7C77-5324-748B-EB37-9E7D75CD9D45}"/>
                  </a:ext>
                </a:extLst>
              </p:cNvPr>
              <p:cNvSpPr txBox="1">
                <a:spLocks noRot="1" noChangeAspect="1" noMove="1" noResize="1" noEditPoints="1" noAdjustHandles="1" noChangeArrowheads="1" noChangeShapeType="1" noTextEdit="1"/>
              </p:cNvSpPr>
              <p:nvPr/>
            </p:nvSpPr>
            <p:spPr>
              <a:xfrm>
                <a:off x="6945424" y="4175097"/>
                <a:ext cx="3833413" cy="461665"/>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9A09D19-ADC3-3ABD-8EBD-1B8A4063BC53}"/>
              </a:ext>
            </a:extLst>
          </p:cNvPr>
          <p:cNvSpPr txBox="1"/>
          <p:nvPr/>
        </p:nvSpPr>
        <p:spPr>
          <a:xfrm>
            <a:off x="947737" y="3059668"/>
            <a:ext cx="8598045" cy="461665"/>
          </a:xfrm>
          <a:prstGeom prst="rect">
            <a:avLst/>
          </a:prstGeom>
          <a:noFill/>
        </p:spPr>
        <p:txBody>
          <a:bodyPr wrap="square" rtlCol="0">
            <a:spAutoFit/>
          </a:bodyPr>
          <a:lstStyle/>
          <a:p>
            <a:r>
              <a:rPr lang="en-US" sz="2400" dirty="0"/>
              <a:t>Optimize Loss function: </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A225A6D-67B3-A6A4-4D7F-3A3741359439}"/>
                  </a:ext>
                </a:extLst>
              </p:cNvPr>
              <p:cNvSpPr>
                <a:spLocks noGrp="1"/>
              </p:cNvSpPr>
              <p:nvPr>
                <p:ph sz="quarter" idx="13"/>
              </p:nvPr>
            </p:nvSpPr>
            <p:spPr>
              <a:xfrm>
                <a:off x="5421571" y="2701371"/>
                <a:ext cx="6022280" cy="1506119"/>
              </a:xfrm>
            </p:spPr>
            <p:txBody>
              <a:bodyPr/>
              <a:lstStyle/>
              <a:p>
                <a:pPr marL="0" indent="0">
                  <a:buNone/>
                </a:pPr>
                <a:r>
                  <a:rPr lang="en-US" sz="2400" dirty="0"/>
                  <a:t> </a:t>
                </a:r>
                <a:br>
                  <a:rPr lang="en-US" sz="2400" dirty="0"/>
                </a:b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𝐿</m:t>
                          </m:r>
                        </m:e>
                        <m:sub>
                          <m:r>
                            <a:rPr lang="sv-SE" sz="2400" b="0" i="1" smtClean="0">
                              <a:solidFill>
                                <a:schemeClr val="tx1"/>
                              </a:solidFill>
                              <a:latin typeface="Cambria Math" panose="02040503050406030204" pitchFamily="18" charset="0"/>
                            </a:rPr>
                            <m:t>𝑀𝑆𝐸</m:t>
                          </m:r>
                        </m:sub>
                      </m:sSub>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𝑋</m:t>
                          </m:r>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𝑌</m:t>
                          </m:r>
                        </m:e>
                      </m:d>
                      <m:r>
                        <a:rPr lang="sv-SE" sz="2400" b="0" i="1" smtClean="0">
                          <a:solidFill>
                            <a:schemeClr val="tx1"/>
                          </a:solidFill>
                          <a:latin typeface="Cambria Math" panose="02040503050406030204" pitchFamily="18" charset="0"/>
                        </a:rPr>
                        <m:t>=</m:t>
                      </m:r>
                      <m:nary>
                        <m:naryPr>
                          <m:chr m:val="∑"/>
                          <m:ctrlPr>
                            <a:rPr lang="en-US" sz="2400" i="1" smtClean="0">
                              <a:solidFill>
                                <a:schemeClr val="tx1"/>
                              </a:solidFill>
                              <a:latin typeface="Cambria Math" panose="02040503050406030204" pitchFamily="18" charset="0"/>
                            </a:rPr>
                          </m:ctrlPr>
                        </m:naryPr>
                        <m:sub>
                          <m:r>
                            <m:rPr>
                              <m:brk m:alnAt="23"/>
                            </m:rPr>
                            <a:rPr lang="sv-SE" sz="2400" b="0" i="1" smtClean="0">
                              <a:solidFill>
                                <a:schemeClr val="tx1"/>
                              </a:solidFill>
                              <a:latin typeface="Cambria Math" panose="02040503050406030204" pitchFamily="18" charset="0"/>
                            </a:rPr>
                            <m:t>𝑖</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𝑁</m:t>
                          </m:r>
                        </m:sup>
                        <m:e>
                          <m:sSup>
                            <m:sSupPr>
                              <m:ctrlPr>
                                <a:rPr lang="sv-SE" sz="2400" b="0" i="1" smtClean="0">
                                  <a:solidFill>
                                    <a:schemeClr val="tx1"/>
                                  </a:solidFill>
                                  <a:latin typeface="Cambria Math" panose="02040503050406030204" pitchFamily="18" charset="0"/>
                                </a:rPr>
                              </m:ctrlPr>
                            </m:sSupPr>
                            <m:e>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𝑓</m:t>
                                  </m:r>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𝑋</m:t>
                                          </m:r>
                                        </m:e>
                                        <m:sub>
                                          <m:r>
                                            <a:rPr lang="sv-SE" sz="2400" b="0" i="1" smtClean="0">
                                              <a:solidFill>
                                                <a:schemeClr val="tx1"/>
                                              </a:solidFill>
                                              <a:latin typeface="Cambria Math" panose="02040503050406030204" pitchFamily="18" charset="0"/>
                                            </a:rPr>
                                            <m:t>𝑖</m:t>
                                          </m:r>
                                        </m:sub>
                                      </m:sSub>
                                    </m:e>
                                  </m:d>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𝑌</m:t>
                                      </m:r>
                                    </m:e>
                                    <m:sub>
                                      <m:r>
                                        <a:rPr lang="sv-SE" sz="2400" b="0" i="1" smtClean="0">
                                          <a:solidFill>
                                            <a:schemeClr val="tx1"/>
                                          </a:solidFill>
                                          <a:latin typeface="Cambria Math" panose="02040503050406030204" pitchFamily="18" charset="0"/>
                                        </a:rPr>
                                        <m:t>𝑖</m:t>
                                      </m:r>
                                    </m:sub>
                                  </m:sSub>
                                </m:e>
                              </m:d>
                            </m:e>
                            <m:sup>
                              <m:r>
                                <a:rPr lang="sv-SE" sz="2400" b="0" i="1" smtClean="0">
                                  <a:solidFill>
                                    <a:schemeClr val="tx1"/>
                                  </a:solidFill>
                                  <a:latin typeface="Cambria Math" panose="02040503050406030204" pitchFamily="18" charset="0"/>
                                </a:rPr>
                                <m:t>2</m:t>
                              </m:r>
                            </m:sup>
                          </m:sSup>
                        </m:e>
                      </m:nary>
                    </m:oMath>
                  </m:oMathPara>
                </a14:m>
                <a:endParaRPr lang="en-US" sz="2400" dirty="0">
                  <a:solidFill>
                    <a:schemeClr val="tx1"/>
                  </a:solidFill>
                </a:endParaRPr>
              </a:p>
              <a:p>
                <a:pPr marL="0" indent="0">
                  <a:buNone/>
                </a:pPr>
                <a:endParaRPr lang="en-US" sz="2400" dirty="0"/>
              </a:p>
              <a:p>
                <a:pPr marL="0" indent="0">
                  <a:buNone/>
                </a:pPr>
                <a:endParaRPr lang="en-US" sz="2400" dirty="0"/>
              </a:p>
            </p:txBody>
          </p:sp>
        </mc:Choice>
        <mc:Fallback>
          <p:sp>
            <p:nvSpPr>
              <p:cNvPr id="4" name="Content Placeholder 2">
                <a:extLst>
                  <a:ext uri="{FF2B5EF4-FFF2-40B4-BE49-F238E27FC236}">
                    <a16:creationId xmlns:a16="http://schemas.microsoft.com/office/drawing/2014/main" id="{DA225A6D-67B3-A6A4-4D7F-3A3741359439}"/>
                  </a:ext>
                </a:extLst>
              </p:cNvPr>
              <p:cNvSpPr>
                <a:spLocks noGrp="1" noRot="1" noChangeAspect="1" noMove="1" noResize="1" noEditPoints="1" noAdjustHandles="1" noChangeArrowheads="1" noChangeShapeType="1" noTextEdit="1"/>
              </p:cNvSpPr>
              <p:nvPr>
                <p:ph sz="quarter" idx="13"/>
              </p:nvPr>
            </p:nvSpPr>
            <p:spPr>
              <a:xfrm>
                <a:off x="5421571" y="2701371"/>
                <a:ext cx="6022280" cy="1506119"/>
              </a:xfrm>
              <a:blipFill>
                <a:blip r:embed="rId5"/>
                <a:stretch>
                  <a:fillRect t="-78333" b="-90833"/>
                </a:stretch>
              </a:blipFill>
            </p:spPr>
            <p:txBody>
              <a:bodyPr/>
              <a:lstStyle/>
              <a:p>
                <a:r>
                  <a:rPr lang="en-US">
                    <a:noFill/>
                  </a:rPr>
                  <a:t> </a:t>
                </a:r>
              </a:p>
            </p:txBody>
          </p:sp>
        </mc:Fallback>
      </mc:AlternateContent>
    </p:spTree>
    <p:extLst>
      <p:ext uri="{BB962C8B-B14F-4D97-AF65-F5344CB8AC3E}">
        <p14:creationId xmlns:p14="http://schemas.microsoft.com/office/powerpoint/2010/main" val="443628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C5CA-7A7E-C2A5-0053-B1D552EED332}"/>
              </a:ext>
            </a:extLst>
          </p:cNvPr>
          <p:cNvSpPr>
            <a:spLocks noGrp="1"/>
          </p:cNvSpPr>
          <p:nvPr>
            <p:ph type="title"/>
          </p:nvPr>
        </p:nvSpPr>
        <p:spPr/>
        <p:txBody>
          <a:bodyPr/>
          <a:lstStyle/>
          <a:p>
            <a:r>
              <a:rPr lang="en-US" dirty="0"/>
              <a:t>Gradient descent vs closed-form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4F7D4A-F885-7101-7187-8DEADFF6F680}"/>
                  </a:ext>
                </a:extLst>
              </p:cNvPr>
              <p:cNvSpPr>
                <a:spLocks noGrp="1"/>
              </p:cNvSpPr>
              <p:nvPr>
                <p:ph sz="quarter" idx="13"/>
              </p:nvPr>
            </p:nvSpPr>
            <p:spPr>
              <a:xfrm>
                <a:off x="947739" y="1776413"/>
                <a:ext cx="10468406" cy="4244974"/>
              </a:xfrm>
            </p:spPr>
            <p:txBody>
              <a:bodyPr/>
              <a:lstStyle/>
              <a:p>
                <a:r>
                  <a:rPr lang="en-US" sz="2400" dirty="0">
                    <a:solidFill>
                      <a:schemeClr val="tx1"/>
                    </a:solidFill>
                  </a:rPr>
                  <a:t>Closed-form solution is </a:t>
                </a:r>
              </a:p>
              <a:p>
                <a:pPr lvl="1"/>
                <a:r>
                  <a:rPr lang="en-US" sz="2400" dirty="0">
                    <a:solidFill>
                      <a:schemeClr val="tx1"/>
                    </a:solidFill>
                  </a:rPr>
                  <a:t>Costly matrix inversion operation </a:t>
                </a:r>
                <a14:m>
                  <m:oMath xmlns:m="http://schemas.openxmlformats.org/officeDocument/2006/math">
                    <m:r>
                      <a:rPr lang="sv-SE" sz="2400" b="0" i="1" smtClean="0">
                        <a:solidFill>
                          <a:schemeClr val="tx1"/>
                        </a:solidFill>
                        <a:latin typeface="Cambria Math" panose="02040503050406030204" pitchFamily="18" charset="0"/>
                      </a:rPr>
                      <m:t>𝑂</m:t>
                    </m:r>
                    <m:d>
                      <m:dPr>
                        <m:ctrlPr>
                          <a:rPr lang="sv-SE" sz="2400" b="0" i="1" smtClean="0">
                            <a:solidFill>
                              <a:schemeClr val="tx1"/>
                            </a:solidFill>
                            <a:latin typeface="Cambria Math" panose="02040503050406030204" pitchFamily="18" charset="0"/>
                          </a:rPr>
                        </m:ctrlPr>
                      </m:dPr>
                      <m:e>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𝑑</m:t>
                            </m:r>
                          </m:e>
                          <m:sup>
                            <m:r>
                              <a:rPr lang="sv-SE" sz="2400" b="0" i="1" smtClean="0">
                                <a:solidFill>
                                  <a:schemeClr val="tx1"/>
                                </a:solidFill>
                                <a:latin typeface="Cambria Math" panose="02040503050406030204" pitchFamily="18" charset="0"/>
                              </a:rPr>
                              <m:t>3</m:t>
                            </m:r>
                          </m:sup>
                        </m:sSup>
                      </m:e>
                    </m:d>
                  </m:oMath>
                </a14:m>
                <a:r>
                  <a:rPr lang="sv-SE" sz="2400" b="0" dirty="0">
                    <a:solidFill>
                      <a:schemeClr val="tx1"/>
                    </a:solidFill>
                  </a:rPr>
                  <a:t> for </a:t>
                </a:r>
                <a:r>
                  <a:rPr lang="sv-SE" sz="2400" b="0" dirty="0" err="1">
                    <a:solidFill>
                      <a:schemeClr val="tx1"/>
                    </a:solidFill>
                  </a:rPr>
                  <a:t>large</a:t>
                </a:r>
                <a:r>
                  <a:rPr lang="sv-SE" sz="2400" b="0" dirty="0">
                    <a:solidFill>
                      <a:schemeClr val="tx1"/>
                    </a:solidFill>
                  </a:rPr>
                  <a:t> </a:t>
                </a:r>
                <a:r>
                  <a:rPr lang="sv-SE" sz="2400" b="0" dirty="0" err="1">
                    <a:solidFill>
                      <a:schemeClr val="tx1"/>
                    </a:solidFill>
                  </a:rPr>
                  <a:t>dataset</a:t>
                </a:r>
                <a:endParaRPr lang="sv-SE" sz="2400" dirty="0">
                  <a:solidFill>
                    <a:schemeClr val="tx1"/>
                  </a:solidFill>
                </a:endParaRPr>
              </a:p>
              <a:p>
                <a:pPr lvl="1"/>
                <a:r>
                  <a:rPr lang="sv-SE" sz="2400" dirty="0" err="1">
                    <a:solidFill>
                      <a:schemeClr val="tx1"/>
                    </a:solidFill>
                  </a:rPr>
                  <a:t>Computation</a:t>
                </a:r>
                <a:r>
                  <a:rPr lang="sv-SE" sz="2400" dirty="0">
                    <a:solidFill>
                      <a:schemeClr val="tx1"/>
                    </a:solidFill>
                  </a:rPr>
                  <a:t> </a:t>
                </a:r>
                <a:r>
                  <a:rPr lang="sv-SE" sz="2400" dirty="0" err="1">
                    <a:solidFill>
                      <a:schemeClr val="tx1"/>
                    </a:solidFill>
                  </a:rPr>
                  <a:t>of</a:t>
                </a:r>
                <a:r>
                  <a:rPr lang="sv-SE" sz="2400" dirty="0">
                    <a:solidFill>
                      <a:schemeClr val="tx1"/>
                    </a:solidFill>
                  </a:rPr>
                  <a:t> </a:t>
                </a:r>
                <a14:m>
                  <m:oMath xmlns:m="http://schemas.openxmlformats.org/officeDocument/2006/math">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𝑋</m:t>
                        </m:r>
                      </m:e>
                      <m:sup>
                        <m:r>
                          <a:rPr lang="sv-SE" sz="2400" b="0" i="1" smtClean="0">
                            <a:solidFill>
                              <a:schemeClr val="tx1"/>
                            </a:solidFill>
                            <a:latin typeface="Cambria Math" panose="02040503050406030204" pitchFamily="18" charset="0"/>
                          </a:rPr>
                          <m:t>𝑇</m:t>
                        </m:r>
                      </m:sup>
                    </m:sSup>
                    <m:r>
                      <a:rPr lang="sv-SE" sz="2400" b="0" i="1" smtClean="0">
                        <a:solidFill>
                          <a:schemeClr val="tx1"/>
                        </a:solidFill>
                        <a:latin typeface="Cambria Math" panose="02040503050406030204" pitchFamily="18" charset="0"/>
                      </a:rPr>
                      <m:t>𝑋</m:t>
                    </m:r>
                    <m:r>
                      <a:rPr lang="sv-SE" sz="2400" b="0" i="0" smtClean="0">
                        <a:solidFill>
                          <a:schemeClr val="tx1"/>
                        </a:solidFill>
                        <a:latin typeface="Cambria Math" panose="02040503050406030204" pitchFamily="18" charset="0"/>
                      </a:rPr>
                      <m:t> </m:t>
                    </m:r>
                  </m:oMath>
                </a14:m>
                <a:r>
                  <a:rPr lang="sv-SE" sz="2400" b="0" dirty="0">
                    <a:solidFill>
                      <a:schemeClr val="tx1"/>
                    </a:solidFill>
                  </a:rPr>
                  <a:t> </a:t>
                </a:r>
                <a:r>
                  <a:rPr lang="sv-SE" sz="2400" b="0" dirty="0" err="1">
                    <a:solidFill>
                      <a:schemeClr val="tx1"/>
                    </a:solidFill>
                  </a:rPr>
                  <a:t>requires</a:t>
                </a:r>
                <a:r>
                  <a:rPr lang="sv-SE" sz="2400" b="0" dirty="0">
                    <a:solidFill>
                      <a:schemeClr val="tx1"/>
                    </a:solidFill>
                  </a:rPr>
                  <a:t> space </a:t>
                </a:r>
                <a:r>
                  <a:rPr lang="sv-SE" sz="2400" b="0" dirty="0" err="1">
                    <a:solidFill>
                      <a:schemeClr val="tx1"/>
                    </a:solidFill>
                  </a:rPr>
                  <a:t>complexity</a:t>
                </a:r>
                <a:r>
                  <a:rPr lang="sv-SE" sz="2400" b="0" dirty="0">
                    <a:solidFill>
                      <a:schemeClr val="tx1"/>
                    </a:solidFill>
                  </a:rPr>
                  <a:t> </a:t>
                </a:r>
                <a:r>
                  <a:rPr lang="sv-SE" sz="2400" b="0" dirty="0" err="1">
                    <a:solidFill>
                      <a:schemeClr val="tx1"/>
                    </a:solidFill>
                  </a:rPr>
                  <a:t>of</a:t>
                </a:r>
                <a:r>
                  <a:rPr lang="sv-SE" sz="2400" b="0" dirty="0">
                    <a:solidFill>
                      <a:schemeClr val="tx1"/>
                    </a:solidFill>
                  </a:rPr>
                  <a:t> </a:t>
                </a:r>
                <a14:m>
                  <m:oMath xmlns:m="http://schemas.openxmlformats.org/officeDocument/2006/math">
                    <m:r>
                      <a:rPr lang="sv-SE" sz="2400" i="1">
                        <a:solidFill>
                          <a:schemeClr val="tx1"/>
                        </a:solidFill>
                        <a:latin typeface="Cambria Math" panose="02040503050406030204" pitchFamily="18" charset="0"/>
                      </a:rPr>
                      <m:t>𝑂</m:t>
                    </m:r>
                    <m:d>
                      <m:dPr>
                        <m:ctrlPr>
                          <a:rPr lang="sv-SE" sz="2400" i="1">
                            <a:solidFill>
                              <a:schemeClr val="tx1"/>
                            </a:solidFill>
                            <a:latin typeface="Cambria Math" panose="02040503050406030204" pitchFamily="18" charset="0"/>
                          </a:rPr>
                        </m:ctrlPr>
                      </m:dPr>
                      <m:e>
                        <m:sSup>
                          <m:sSupPr>
                            <m:ctrlPr>
                              <a:rPr lang="sv-SE" sz="2400" i="1">
                                <a:solidFill>
                                  <a:schemeClr val="tx1"/>
                                </a:solidFill>
                                <a:latin typeface="Cambria Math" panose="02040503050406030204" pitchFamily="18" charset="0"/>
                              </a:rPr>
                            </m:ctrlPr>
                          </m:sSupPr>
                          <m:e>
                            <m:r>
                              <a:rPr lang="sv-SE" sz="2400" i="1">
                                <a:solidFill>
                                  <a:schemeClr val="tx1"/>
                                </a:solidFill>
                                <a:latin typeface="Cambria Math" panose="02040503050406030204" pitchFamily="18" charset="0"/>
                              </a:rPr>
                              <m:t>𝑑</m:t>
                            </m:r>
                          </m:e>
                          <m:sup>
                            <m:r>
                              <a:rPr lang="sv-SE" sz="2400" i="1">
                                <a:solidFill>
                                  <a:schemeClr val="tx1"/>
                                </a:solidFill>
                                <a:latin typeface="Cambria Math" panose="02040503050406030204" pitchFamily="18" charset="0"/>
                              </a:rPr>
                              <m:t>2</m:t>
                            </m:r>
                          </m:sup>
                        </m:sSup>
                      </m:e>
                    </m:d>
                    <m:r>
                      <a:rPr lang="sv-SE" sz="2400" i="1">
                        <a:solidFill>
                          <a:schemeClr val="tx1"/>
                        </a:solidFill>
                        <a:latin typeface="Cambria Math" panose="02040503050406030204" pitchFamily="18" charset="0"/>
                      </a:rPr>
                      <m:t> </m:t>
                    </m:r>
                  </m:oMath>
                </a14:m>
                <a:r>
                  <a:rPr lang="sv-SE" sz="2400" b="0" dirty="0" err="1">
                    <a:solidFill>
                      <a:schemeClr val="tx1"/>
                    </a:solidFill>
                  </a:rPr>
                  <a:t>Therefore</a:t>
                </a:r>
                <a:r>
                  <a:rPr lang="sv-SE" sz="2400" b="0" dirty="0">
                    <a:solidFill>
                      <a:schemeClr val="tx1"/>
                    </a:solidFill>
                  </a:rPr>
                  <a:t>, </a:t>
                </a:r>
                <a:r>
                  <a:rPr lang="sv-SE" sz="2400" b="0" dirty="0" err="1">
                    <a:solidFill>
                      <a:schemeClr val="tx1"/>
                    </a:solidFill>
                  </a:rPr>
                  <a:t>memory</a:t>
                </a:r>
                <a:r>
                  <a:rPr lang="sv-SE" sz="2400" b="0" dirty="0">
                    <a:solidFill>
                      <a:schemeClr val="tx1"/>
                    </a:solidFill>
                  </a:rPr>
                  <a:t> intensive for  </a:t>
                </a:r>
                <a:r>
                  <a:rPr lang="sv-SE" sz="2400" b="0" dirty="0" err="1">
                    <a:solidFill>
                      <a:schemeClr val="tx1"/>
                    </a:solidFill>
                  </a:rPr>
                  <a:t>high</a:t>
                </a:r>
                <a:r>
                  <a:rPr lang="sv-SE" sz="2400" b="0" dirty="0">
                    <a:solidFill>
                      <a:schemeClr val="tx1"/>
                    </a:solidFill>
                  </a:rPr>
                  <a:t> </a:t>
                </a:r>
                <a:r>
                  <a:rPr lang="sv-SE" sz="2400" b="0" dirty="0" err="1">
                    <a:solidFill>
                      <a:schemeClr val="tx1"/>
                    </a:solidFill>
                  </a:rPr>
                  <a:t>dimensional</a:t>
                </a:r>
                <a:r>
                  <a:rPr lang="sv-SE" sz="2400" b="0" dirty="0">
                    <a:solidFill>
                      <a:schemeClr val="tx1"/>
                    </a:solidFill>
                  </a:rPr>
                  <a:t> </a:t>
                </a:r>
                <a:r>
                  <a:rPr lang="sv-SE" sz="2400" b="0" dirty="0" err="1">
                    <a:solidFill>
                      <a:schemeClr val="tx1"/>
                    </a:solidFill>
                  </a:rPr>
                  <a:t>datasets</a:t>
                </a:r>
                <a:r>
                  <a:rPr lang="sv-SE" sz="2400" b="0" dirty="0">
                    <a:solidFill>
                      <a:schemeClr val="tx1"/>
                    </a:solidFill>
                  </a:rPr>
                  <a:t>.</a:t>
                </a:r>
                <a:endParaRPr lang="en-US" sz="2400" dirty="0">
                  <a:solidFill>
                    <a:schemeClr val="tx1"/>
                  </a:solidFill>
                </a:endParaRPr>
              </a:p>
              <a:p>
                <a:pPr lvl="1"/>
                <a:endParaRPr lang="en-US" sz="2400" b="0" dirty="0">
                  <a:solidFill>
                    <a:schemeClr val="tx1"/>
                  </a:solidFill>
                </a:endParaRPr>
              </a:p>
              <a:p>
                <a:r>
                  <a:rPr lang="sv-SE" sz="2600" b="0" dirty="0">
                    <a:solidFill>
                      <a:schemeClr val="tx1"/>
                    </a:solidFill>
                  </a:rPr>
                  <a:t>Gradient </a:t>
                </a:r>
                <a:r>
                  <a:rPr lang="sv-SE" sz="2600" b="0" dirty="0" err="1">
                    <a:solidFill>
                      <a:schemeClr val="tx1"/>
                    </a:solidFill>
                  </a:rPr>
                  <a:t>desent</a:t>
                </a:r>
                <a:r>
                  <a:rPr lang="sv-SE" sz="2600" dirty="0">
                    <a:solidFill>
                      <a:schemeClr val="tx1"/>
                    </a:solidFill>
                  </a:rPr>
                  <a:t>:</a:t>
                </a:r>
              </a:p>
              <a:p>
                <a:pPr lvl="1"/>
                <a:r>
                  <a:rPr lang="sv-SE" sz="2400" b="0" dirty="0" err="1">
                    <a:solidFill>
                      <a:schemeClr val="tx1"/>
                    </a:solidFill>
                  </a:rPr>
                  <a:t>Each</a:t>
                </a:r>
                <a:r>
                  <a:rPr lang="sv-SE" sz="2400" b="0" dirty="0">
                    <a:solidFill>
                      <a:schemeClr val="tx1"/>
                    </a:solidFill>
                  </a:rPr>
                  <a:t> iteration has a </a:t>
                </a:r>
                <a:r>
                  <a:rPr lang="sv-SE" sz="2400" b="0" dirty="0" err="1">
                    <a:solidFill>
                      <a:schemeClr val="tx1"/>
                    </a:solidFill>
                  </a:rPr>
                  <a:t>time</a:t>
                </a:r>
                <a:r>
                  <a:rPr lang="sv-SE" sz="2400" b="0" dirty="0">
                    <a:solidFill>
                      <a:schemeClr val="tx1"/>
                    </a:solidFill>
                  </a:rPr>
                  <a:t> </a:t>
                </a:r>
                <a:r>
                  <a:rPr lang="sv-SE" sz="2400" b="0" dirty="0" err="1">
                    <a:solidFill>
                      <a:schemeClr val="tx1"/>
                    </a:solidFill>
                  </a:rPr>
                  <a:t>complexity</a:t>
                </a:r>
                <a:r>
                  <a:rPr lang="sv-SE" sz="2400" b="0" dirty="0">
                    <a:solidFill>
                      <a:schemeClr val="tx1"/>
                    </a:solidFill>
                  </a:rPr>
                  <a:t> </a:t>
                </a:r>
                <a:r>
                  <a:rPr lang="sv-SE" sz="2400" b="0" dirty="0" err="1">
                    <a:solidFill>
                      <a:schemeClr val="tx1"/>
                    </a:solidFill>
                  </a:rPr>
                  <a:t>of</a:t>
                </a:r>
                <a:r>
                  <a:rPr lang="sv-SE" sz="2400" b="0" dirty="0">
                    <a:solidFill>
                      <a:schemeClr val="tx1"/>
                    </a:solidFill>
                  </a:rPr>
                  <a:t>  </a:t>
                </a:r>
                <a14:m>
                  <m:oMath xmlns:m="http://schemas.openxmlformats.org/officeDocument/2006/math">
                    <m:r>
                      <a:rPr lang="sv-SE" sz="2400" i="1" smtClean="0">
                        <a:solidFill>
                          <a:schemeClr val="tx1"/>
                        </a:solidFill>
                        <a:latin typeface="Cambria Math" panose="02040503050406030204" pitchFamily="18" charset="0"/>
                      </a:rPr>
                      <m:t>𝑂</m:t>
                    </m:r>
                    <m:d>
                      <m:dPr>
                        <m:ctrlPr>
                          <a:rPr lang="sv-SE" sz="2400" i="1">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𝑁𝑑</m:t>
                        </m:r>
                      </m:e>
                    </m:d>
                    <m:r>
                      <a:rPr lang="sv-SE" sz="2400" i="1">
                        <a:solidFill>
                          <a:schemeClr val="tx1"/>
                        </a:solidFill>
                        <a:latin typeface="Cambria Math" panose="02040503050406030204" pitchFamily="18" charset="0"/>
                      </a:rPr>
                      <m:t> </m:t>
                    </m:r>
                  </m:oMath>
                </a14:m>
                <a:endParaRPr lang="sv-SE" sz="2400" b="0" dirty="0">
                  <a:solidFill>
                    <a:schemeClr val="tx1"/>
                  </a:solidFill>
                </a:endParaRPr>
              </a:p>
              <a:p>
                <a:pPr lvl="1"/>
                <a:r>
                  <a:rPr lang="sv-SE" sz="2400" dirty="0" err="1">
                    <a:solidFill>
                      <a:schemeClr val="tx1"/>
                    </a:solidFill>
                  </a:rPr>
                  <a:t>Requires</a:t>
                </a:r>
                <a:r>
                  <a:rPr lang="sv-SE" sz="2400" dirty="0">
                    <a:solidFill>
                      <a:schemeClr val="tx1"/>
                    </a:solidFill>
                  </a:rPr>
                  <a:t> less </a:t>
                </a:r>
                <a:r>
                  <a:rPr lang="sv-SE" sz="2400" dirty="0" err="1">
                    <a:solidFill>
                      <a:schemeClr val="tx1"/>
                    </a:solidFill>
                  </a:rPr>
                  <a:t>memory</a:t>
                </a:r>
                <a:endParaRPr lang="sv-SE" sz="2400" b="0" dirty="0">
                  <a:solidFill>
                    <a:schemeClr val="tx1"/>
                  </a:solidFill>
                </a:endParaRPr>
              </a:p>
            </p:txBody>
          </p:sp>
        </mc:Choice>
        <mc:Fallback>
          <p:sp>
            <p:nvSpPr>
              <p:cNvPr id="3" name="Content Placeholder 2">
                <a:extLst>
                  <a:ext uri="{FF2B5EF4-FFF2-40B4-BE49-F238E27FC236}">
                    <a16:creationId xmlns:a16="http://schemas.microsoft.com/office/drawing/2014/main" id="{4B4F7D4A-F885-7101-7187-8DEADFF6F680}"/>
                  </a:ext>
                </a:extLst>
              </p:cNvPr>
              <p:cNvSpPr>
                <a:spLocks noGrp="1" noRot="1" noChangeAspect="1" noMove="1" noResize="1" noEditPoints="1" noAdjustHandles="1" noChangeArrowheads="1" noChangeShapeType="1" noTextEdit="1"/>
              </p:cNvSpPr>
              <p:nvPr>
                <p:ph sz="quarter" idx="13"/>
              </p:nvPr>
            </p:nvSpPr>
            <p:spPr>
              <a:xfrm>
                <a:off x="947739" y="1776413"/>
                <a:ext cx="10468406" cy="4244974"/>
              </a:xfrm>
              <a:blipFill>
                <a:blip r:embed="rId2"/>
                <a:stretch>
                  <a:fillRect l="-847" t="-2976"/>
                </a:stretch>
              </a:blipFill>
            </p:spPr>
            <p:txBody>
              <a:bodyPr/>
              <a:lstStyle/>
              <a:p>
                <a:r>
                  <a:rPr lang="en-US">
                    <a:noFill/>
                  </a:rPr>
                  <a:t> </a:t>
                </a:r>
              </a:p>
            </p:txBody>
          </p:sp>
        </mc:Fallback>
      </mc:AlternateContent>
    </p:spTree>
    <p:extLst>
      <p:ext uri="{BB962C8B-B14F-4D97-AF65-F5344CB8AC3E}">
        <p14:creationId xmlns:p14="http://schemas.microsoft.com/office/powerpoint/2010/main" val="3926429357"/>
      </p:ext>
    </p:extLst>
  </p:cSld>
  <p:clrMapOvr>
    <a:masterClrMapping/>
  </p:clrMapOvr>
</p:sld>
</file>

<file path=ppt/theme/theme1.xml><?xml version="1.0" encoding="utf-8"?>
<a:theme xmlns:a="http://schemas.openxmlformats.org/drawingml/2006/main" name="UU theme WHIT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51517022-6A04-3047-861F-6202F67E6C4C}"/>
    </a:ext>
  </a:extLst>
</a:theme>
</file>

<file path=ppt/theme/theme2.xml><?xml version="1.0" encoding="utf-8"?>
<a:theme xmlns:a="http://schemas.openxmlformats.org/drawingml/2006/main" name="UU theme LIGHT GREY">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06400D09-BFF6-9D49-A0E5-E1E12BD6C29E}"/>
    </a:ext>
  </a:extLst>
</a:theme>
</file>

<file path=ppt/theme/theme3.xml><?xml version="1.0" encoding="utf-8"?>
<a:theme xmlns:a="http://schemas.openxmlformats.org/drawingml/2006/main" name="UU theme DARK GREY (NB: for the Humanities Theatr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B4C2C5B9-C070-F341-A63E-5A627FE14C01}"/>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UU theme WHITE</Template>
  <TotalTime>10734</TotalTime>
  <Words>2047</Words>
  <Application>Microsoft Macintosh PowerPoint</Application>
  <PresentationFormat>Widescreen</PresentationFormat>
  <Paragraphs>527</Paragraphs>
  <Slides>40</Slides>
  <Notes>1</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40</vt:i4>
      </vt:variant>
    </vt:vector>
  </HeadingPairs>
  <TitlesOfParts>
    <vt:vector size="50" baseType="lpstr">
      <vt:lpstr>Work Sans</vt:lpstr>
      <vt:lpstr>Century Gothic</vt:lpstr>
      <vt:lpstr>Work Sans SemiBold</vt:lpstr>
      <vt:lpstr>Cambria Math</vt:lpstr>
      <vt:lpstr>Calibri</vt:lpstr>
      <vt:lpstr>Work Sans Medium</vt:lpstr>
      <vt:lpstr>Arial</vt:lpstr>
      <vt:lpstr>UU theme WHITE</vt:lpstr>
      <vt:lpstr>UU theme LIGHT GREY</vt:lpstr>
      <vt:lpstr>UU theme DARK GREY (NB: for the Humanities Theatre)</vt:lpstr>
      <vt:lpstr>Linear Regression and  Feature Engineering</vt:lpstr>
      <vt:lpstr>Intended Learning Outcomes</vt:lpstr>
      <vt:lpstr>Machine Learning and its types</vt:lpstr>
      <vt:lpstr>Linear Regression</vt:lpstr>
      <vt:lpstr>Linear Regression (Example)</vt:lpstr>
      <vt:lpstr>Graphical representation of Linear model</vt:lpstr>
      <vt:lpstr>Linear Regression </vt:lpstr>
      <vt:lpstr>Train a Linear Regression Model</vt:lpstr>
      <vt:lpstr>Gradient descent vs closed-form </vt:lpstr>
      <vt:lpstr>Gradient Descent</vt:lpstr>
      <vt:lpstr>Gradient Descent (Contd.)</vt:lpstr>
      <vt:lpstr>Gradient Descent based Linear Regression</vt:lpstr>
      <vt:lpstr>OtherTypes of Linear Regression</vt:lpstr>
      <vt:lpstr>Comparison of Techniques</vt:lpstr>
      <vt:lpstr>Hands-on</vt:lpstr>
      <vt:lpstr>Feature Engineering</vt:lpstr>
      <vt:lpstr>Methods</vt:lpstr>
      <vt:lpstr>Feature Selection</vt:lpstr>
      <vt:lpstr>Type of Feature Selection</vt:lpstr>
      <vt:lpstr>Mutual Information </vt:lpstr>
      <vt:lpstr>How Mutual Information Works</vt:lpstr>
      <vt:lpstr>PowerPoint Presentation</vt:lpstr>
      <vt:lpstr>Feature Extraction</vt:lpstr>
      <vt:lpstr>Principal Component Analysis (PCA)</vt:lpstr>
      <vt:lpstr>PCA</vt:lpstr>
      <vt:lpstr>How PCA works ?</vt:lpstr>
      <vt:lpstr>PCA</vt:lpstr>
      <vt:lpstr>PCA</vt:lpstr>
      <vt:lpstr>PCA</vt:lpstr>
      <vt:lpstr>PCA</vt:lpstr>
      <vt:lpstr>PowerPoint Presentation</vt:lpstr>
      <vt:lpstr>Feature Transformations and Non-linear Features</vt:lpstr>
      <vt:lpstr>Feature Transformations (Contd.)</vt:lpstr>
      <vt:lpstr>Feature Transformations (Contd.)</vt:lpstr>
      <vt:lpstr>Feature Transformations (Contd.)</vt:lpstr>
      <vt:lpstr>Feature Transformations (Contd.)</vt:lpstr>
      <vt:lpstr>Categorical Variable Encoding</vt:lpstr>
      <vt:lpstr>Categorical Variable Encoding</vt:lpstr>
      <vt:lpstr>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Sourasekhar Banerjee</dc:creator>
  <cp:lastModifiedBy>Sourasekhar Banerjee</cp:lastModifiedBy>
  <cp:revision>7</cp:revision>
  <dcterms:created xsi:type="dcterms:W3CDTF">2025-01-17T15:23:37Z</dcterms:created>
  <dcterms:modified xsi:type="dcterms:W3CDTF">2025-02-01T22:26:15Z</dcterms:modified>
</cp:coreProperties>
</file>